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1"/>
  </p:notesMasterIdLst>
  <p:sldIdLst>
    <p:sldId id="256" r:id="rId2"/>
    <p:sldId id="276" r:id="rId3"/>
    <p:sldId id="257" r:id="rId4"/>
    <p:sldId id="260" r:id="rId5"/>
    <p:sldId id="261" r:id="rId6"/>
    <p:sldId id="262" r:id="rId7"/>
    <p:sldId id="266" r:id="rId8"/>
    <p:sldId id="267" r:id="rId9"/>
    <p:sldId id="268" r:id="rId10"/>
    <p:sldId id="269" r:id="rId11"/>
    <p:sldId id="271" r:id="rId12"/>
    <p:sldId id="272" r:id="rId13"/>
    <p:sldId id="270" r:id="rId14"/>
    <p:sldId id="273" r:id="rId15"/>
    <p:sldId id="274" r:id="rId16"/>
    <p:sldId id="275" r:id="rId17"/>
    <p:sldId id="263" r:id="rId18"/>
    <p:sldId id="258" r:id="rId19"/>
    <p:sldId id="259"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6877" autoAdjust="0"/>
  </p:normalViewPr>
  <p:slideViewPr>
    <p:cSldViewPr snapToGrid="0" snapToObjects="1">
      <p:cViewPr varScale="1">
        <p:scale>
          <a:sx n="74" d="100"/>
          <a:sy n="74" d="100"/>
        </p:scale>
        <p:origin x="-2096"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281FEC6-EF9F-6D4C-B790-CF08EF3D0C39}" type="datetimeFigureOut">
              <a:rPr lang="en-US" smtClean="0"/>
              <a:t>3/29/16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38BAF2-CF0A-FF43-8FFD-9DF6B072AC18}" type="slidenum">
              <a:rPr lang="en-US" smtClean="0"/>
              <a:t>‹#›</a:t>
            </a:fld>
            <a:endParaRPr lang="en-US"/>
          </a:p>
        </p:txBody>
      </p:sp>
    </p:spTree>
    <p:extLst>
      <p:ext uri="{BB962C8B-B14F-4D97-AF65-F5344CB8AC3E}">
        <p14:creationId xmlns:p14="http://schemas.microsoft.com/office/powerpoint/2010/main" val="9968210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Introduce</a:t>
            </a:r>
            <a:r>
              <a:rPr lang="en-US" baseline="0" dirty="0" smtClean="0"/>
              <a:t> self</a:t>
            </a:r>
          </a:p>
          <a:p>
            <a:pPr marL="171450" indent="-171450">
              <a:buFont typeface="Arial"/>
              <a:buChar char="•"/>
            </a:pPr>
            <a:r>
              <a:rPr lang="en-US" sz="1200" kern="1200" dirty="0" smtClean="0">
                <a:solidFill>
                  <a:schemeClr val="tx1"/>
                </a:solidFill>
                <a:effectLst/>
                <a:latin typeface="+mn-lt"/>
                <a:ea typeface="+mn-ea"/>
                <a:cs typeface="+mn-cs"/>
              </a:rPr>
              <a:t>Tell a story - met with a CTO, who said what he looks for are people who have the ambition to make things. Rather than hire programmers, he had built his team from people who had demonstrated that spark, not just on the job, but in their lives. </a:t>
            </a:r>
          </a:p>
          <a:p>
            <a:pPr marL="171450" indent="-171450">
              <a:buFont typeface="Arial"/>
              <a:buChar char="•"/>
            </a:pPr>
            <a:r>
              <a:rPr lang="en-US" sz="1200" kern="1200" dirty="0" smtClean="0">
                <a:solidFill>
                  <a:schemeClr val="tx1"/>
                </a:solidFill>
                <a:effectLst/>
                <a:latin typeface="+mn-lt"/>
                <a:ea typeface="+mn-ea"/>
                <a:cs typeface="+mn-cs"/>
              </a:rPr>
              <a:t>That team built a web app so compelling that it eclipsed the popularity of the company’s actual product, a loan offering. </a:t>
            </a:r>
          </a:p>
          <a:p>
            <a:pPr marL="171450" indent="-171450">
              <a:buFont typeface="Arial"/>
              <a:buChar char="•"/>
            </a:pPr>
            <a:r>
              <a:rPr lang="en-US" sz="1200" kern="1200" dirty="0" smtClean="0">
                <a:solidFill>
                  <a:schemeClr val="tx1"/>
                </a:solidFill>
                <a:effectLst/>
                <a:latin typeface="+mn-lt"/>
                <a:ea typeface="+mn-ea"/>
                <a:cs typeface="+mn-cs"/>
              </a:rPr>
              <a:t>Everyone here, we ALL have that spark, and now we have the tools to do the building. We just need to imagine what to do with these new skills, and find in ourselves the ambition to bring them to life.</a:t>
            </a:r>
          </a:p>
          <a:p>
            <a:pPr marL="171450" indent="-171450">
              <a:buFont typeface="Arial"/>
              <a:buChar char="•"/>
            </a:pPr>
            <a:r>
              <a:rPr lang="en-US" sz="1200" kern="1200" baseline="0" dirty="0" smtClean="0">
                <a:solidFill>
                  <a:schemeClr val="tx1"/>
                </a:solidFill>
                <a:effectLst/>
                <a:latin typeface="+mn-lt"/>
                <a:ea typeface="+mn-ea"/>
                <a:cs typeface="+mn-cs"/>
              </a:rPr>
              <a:t>I really love what’s often referred to the maker movement, so when I was lucky enough to get a Raspberry Pi 3 for my birthday, I was super excited. </a:t>
            </a:r>
          </a:p>
          <a:p>
            <a:pPr marL="171450" indent="-171450">
              <a:buFont typeface="Arial"/>
              <a:buChar char="•"/>
            </a:pPr>
            <a:r>
              <a:rPr lang="en-US" sz="1200" kern="1200" baseline="0" dirty="0" smtClean="0">
                <a:solidFill>
                  <a:schemeClr val="tx1"/>
                </a:solidFill>
                <a:effectLst/>
                <a:latin typeface="+mn-lt"/>
                <a:ea typeface="+mn-ea"/>
                <a:cs typeface="+mn-cs"/>
              </a:rPr>
              <a:t>B</a:t>
            </a:r>
            <a:r>
              <a:rPr lang="en-US" sz="1200" kern="1200" dirty="0" smtClean="0">
                <a:solidFill>
                  <a:schemeClr val="tx1"/>
                </a:solidFill>
                <a:effectLst/>
                <a:latin typeface="+mn-lt"/>
                <a:ea typeface="+mn-ea"/>
                <a:cs typeface="+mn-cs"/>
              </a:rPr>
              <a:t>ut I had no idea what to do with it. </a:t>
            </a:r>
          </a:p>
          <a:p>
            <a:pPr marL="171450" indent="-171450">
              <a:buFont typeface="Arial"/>
              <a:buChar char="•"/>
            </a:pPr>
            <a:r>
              <a:rPr lang="en-US" sz="1200" kern="1200" dirty="0" smtClean="0">
                <a:solidFill>
                  <a:schemeClr val="tx1"/>
                </a:solidFill>
                <a:effectLst/>
                <a:latin typeface="+mn-lt"/>
                <a:ea typeface="+mn-ea"/>
                <a:cs typeface="+mn-cs"/>
              </a:rPr>
              <a:t>As a matter of fact, the possibilities were endless and this was overwhelming. So I asked myself, what would Adam Savage do?</a:t>
            </a:r>
          </a:p>
          <a:p>
            <a:pPr marL="171450" indent="-171450">
              <a:buFont typeface="Arial"/>
              <a:buChar char="•"/>
            </a:pPr>
            <a:r>
              <a:rPr lang="en-US" sz="1200" kern="1200" dirty="0" smtClean="0">
                <a:solidFill>
                  <a:schemeClr val="tx1"/>
                </a:solidFill>
                <a:effectLst/>
                <a:latin typeface="+mn-lt"/>
                <a:ea typeface="+mn-ea"/>
                <a:cs typeface="+mn-cs"/>
              </a:rPr>
              <a:t>Well, Adam Savage would clearly do something more awesome than I would. But you know what he wouldn’t do? He wouldn’t do nothing. </a:t>
            </a:r>
          </a:p>
          <a:p>
            <a:pPr marL="171450" indent="-171450">
              <a:buFont typeface="Arial"/>
              <a:buChar char="•"/>
            </a:pPr>
            <a:r>
              <a:rPr lang="en-US" sz="1200" kern="1200" dirty="0" smtClean="0">
                <a:solidFill>
                  <a:schemeClr val="tx1"/>
                </a:solidFill>
                <a:effectLst/>
                <a:latin typeface="+mn-lt"/>
                <a:ea typeface="+mn-ea"/>
                <a:cs typeface="+mn-cs"/>
              </a:rPr>
              <a:t>So today I’m going to share with you the basics of how to get started with a raspberry pi, and some of the great things that we could make.</a:t>
            </a:r>
          </a:p>
          <a:p>
            <a:pPr marL="171450" indent="-171450">
              <a:buFont typeface="Arial"/>
              <a:buChar char="•"/>
            </a:pPr>
            <a:endParaRPr lang="en-US" baseline="0" dirty="0" smtClean="0"/>
          </a:p>
        </p:txBody>
      </p:sp>
      <p:sp>
        <p:nvSpPr>
          <p:cNvPr id="4" name="Slide Number Placeholder 3"/>
          <p:cNvSpPr>
            <a:spLocks noGrp="1"/>
          </p:cNvSpPr>
          <p:nvPr>
            <p:ph type="sldNum" sz="quarter" idx="10"/>
          </p:nvPr>
        </p:nvSpPr>
        <p:spPr/>
        <p:txBody>
          <a:bodyPr/>
          <a:lstStyle/>
          <a:p>
            <a:fld id="{9238BAF2-CF0A-FF43-8FFD-9DF6B072AC18}" type="slidenum">
              <a:rPr lang="en-US" smtClean="0"/>
              <a:t>1</a:t>
            </a:fld>
            <a:endParaRPr lang="en-US"/>
          </a:p>
        </p:txBody>
      </p:sp>
    </p:spTree>
    <p:extLst>
      <p:ext uri="{BB962C8B-B14F-4D97-AF65-F5344CB8AC3E}">
        <p14:creationId xmlns:p14="http://schemas.microsoft.com/office/powerpoint/2010/main" val="1154791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can make art! This rhino has moving ears and eyes that react to visitors</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10</a:t>
            </a:fld>
            <a:endParaRPr lang="en-US"/>
          </a:p>
        </p:txBody>
      </p:sp>
    </p:spTree>
    <p:extLst>
      <p:ext uri="{BB962C8B-B14F-4D97-AF65-F5344CB8AC3E}">
        <p14:creationId xmlns:p14="http://schemas.microsoft.com/office/powerpoint/2010/main" val="41616409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a:t>
            </a:r>
            <a:r>
              <a:rPr lang="en-US" baseline="0" dirty="0" smtClean="0"/>
              <a:t> make your own digital picture frame. Combine that with a screen</a:t>
            </a:r>
            <a:r>
              <a:rPr lang="is-IS" baseline="0" dirty="0" smtClean="0"/>
              <a:t>…</a:t>
            </a:r>
            <a:endParaRPr lang="en-US" dirty="0" smtClean="0"/>
          </a:p>
          <a:p>
            <a:endParaRPr lang="en-US" dirty="0" smtClean="0"/>
          </a:p>
          <a:p>
            <a:r>
              <a:rPr lang="en-US" dirty="0" smtClean="0"/>
              <a:t>http://</a:t>
            </a:r>
            <a:r>
              <a:rPr lang="en-US" dirty="0" err="1" smtClean="0"/>
              <a:t>www.ebay.com</a:t>
            </a:r>
            <a:r>
              <a:rPr lang="en-US" dirty="0" smtClean="0"/>
              <a:t>/</a:t>
            </a:r>
            <a:r>
              <a:rPr lang="en-US" dirty="0" err="1" smtClean="0"/>
              <a:t>itm</a:t>
            </a:r>
            <a:r>
              <a:rPr lang="en-US" dirty="0" smtClean="0"/>
              <a:t>/11-Brass-Porthole-Glass-Window-Nautical-Maritime-Ships-Port-Hole-/251232726136?hash=item3a7ea32c78:g:XXUAAOSwLVZVpCxl</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11</a:t>
            </a:fld>
            <a:endParaRPr lang="en-US"/>
          </a:p>
        </p:txBody>
      </p:sp>
    </p:spTree>
    <p:extLst>
      <p:ext uri="{BB962C8B-B14F-4D97-AF65-F5344CB8AC3E}">
        <p14:creationId xmlns:p14="http://schemas.microsoft.com/office/powerpoint/2010/main" val="3268162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Poseidon undersea resort, </a:t>
            </a:r>
            <a:r>
              <a:rPr lang="en-US" dirty="0" err="1" smtClean="0"/>
              <a:t>fiji</a:t>
            </a:r>
            <a:endParaRPr lang="en-US" dirty="0" smtClean="0"/>
          </a:p>
          <a:p>
            <a:endParaRPr lang="en-US" dirty="0" smtClean="0"/>
          </a:p>
          <a:p>
            <a:r>
              <a:rPr lang="en-US" dirty="0" smtClean="0"/>
              <a:t>Why</a:t>
            </a:r>
            <a:r>
              <a:rPr lang="en-US" baseline="0" dirty="0" smtClean="0"/>
              <a:t> pay $1500 a night when you could have your own underwater experience, with a porthole that plays Blue Planet, or streams every underwater documentary narrated by David Attenborough?</a:t>
            </a:r>
          </a:p>
          <a:p>
            <a:endParaRPr lang="en-US" baseline="0" dirty="0" smtClean="0"/>
          </a:p>
          <a:p>
            <a:r>
              <a:rPr lang="en-US" baseline="0" dirty="0" smtClean="0"/>
              <a:t>The thing is, there’s a lot of room for creativity. </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12</a:t>
            </a:fld>
            <a:endParaRPr lang="en-US"/>
          </a:p>
        </p:txBody>
      </p:sp>
    </p:spTree>
    <p:extLst>
      <p:ext uri="{BB962C8B-B14F-4D97-AF65-F5344CB8AC3E}">
        <p14:creationId xmlns:p14="http://schemas.microsoft.com/office/powerpoint/2010/main" val="13855938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So let’s bring this back down</a:t>
            </a:r>
            <a:r>
              <a:rPr lang="en-US" baseline="0" dirty="0" smtClean="0"/>
              <a:t> to planet earth</a:t>
            </a:r>
            <a:r>
              <a:rPr lang="is-IS" baseline="0" dirty="0" smtClean="0"/>
              <a:t>…</a:t>
            </a:r>
          </a:p>
          <a:p>
            <a:pPr marL="171450" indent="-171450">
              <a:buFont typeface="Arial"/>
              <a:buChar char="•"/>
            </a:pPr>
            <a:r>
              <a:rPr lang="is-IS" baseline="0" dirty="0" smtClean="0"/>
              <a:t>One of the many reasons I love the internet is that almost everything is available. You can learn by doing!</a:t>
            </a:r>
          </a:p>
          <a:p>
            <a:pPr marL="171450" indent="-171450">
              <a:buFont typeface="Arial"/>
              <a:buChar char="•"/>
            </a:pPr>
            <a:r>
              <a:rPr lang="is-IS" baseline="0" dirty="0" smtClean="0"/>
              <a:t>Every project I included has some kind of tutorial, whether an instructable or a youtube video.</a:t>
            </a:r>
          </a:p>
          <a:p>
            <a:pPr marL="171450" indent="-171450">
              <a:buFont typeface="Arial"/>
              <a:buChar char="•"/>
            </a:pPr>
            <a:r>
              <a:rPr lang="is-IS" baseline="0" dirty="0" smtClean="0"/>
              <a:t>Let’s walk through some of the steps together that would be necessary to get started</a:t>
            </a:r>
          </a:p>
          <a:p>
            <a:pPr marL="171450" indent="-171450">
              <a:buFont typeface="Arial"/>
              <a:buChar char="•"/>
            </a:pPr>
            <a:endParaRPr lang="is-IS" baseline="0" dirty="0" smtClean="0"/>
          </a:p>
          <a:p>
            <a:r>
              <a:rPr lang="en-US" baseline="0" dirty="0" smtClean="0"/>
              <a:t>http://</a:t>
            </a:r>
            <a:r>
              <a:rPr lang="en-US" baseline="0" dirty="0" err="1" smtClean="0"/>
              <a:t>www.instructables.com</a:t>
            </a:r>
            <a:r>
              <a:rPr lang="en-US" baseline="0" dirty="0" smtClean="0"/>
              <a:t>/id/Raspberry-pi-gone-vintage/?ALLSTEPS</a:t>
            </a:r>
          </a:p>
          <a:p>
            <a:endParaRPr lang="en-US" baseline="0" dirty="0" smtClean="0"/>
          </a:p>
          <a:p>
            <a:r>
              <a:rPr lang="en-US" dirty="0" smtClean="0"/>
              <a:t>http://</a:t>
            </a:r>
            <a:r>
              <a:rPr lang="en-US" dirty="0" err="1" smtClean="0"/>
              <a:t>www.ebay.com</a:t>
            </a:r>
            <a:r>
              <a:rPr lang="en-US" dirty="0" smtClean="0"/>
              <a:t>/</a:t>
            </a:r>
            <a:r>
              <a:rPr lang="en-US" dirty="0" err="1" smtClean="0"/>
              <a:t>itm</a:t>
            </a:r>
            <a:r>
              <a:rPr lang="en-US" dirty="0" smtClean="0"/>
              <a:t>/ANTIQUE-1930s-ATWATER-KENT-TUBE-RADIO-MODEL-92-GOTHIC-DEPRESSION-ERA-CATHEDRAL-/381583199162?hash=item58d8218bba:g:W2oAAOSwI3RW-TlZ</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13</a:t>
            </a:fld>
            <a:endParaRPr lang="en-US"/>
          </a:p>
        </p:txBody>
      </p:sp>
    </p:spTree>
    <p:extLst>
      <p:ext uri="{BB962C8B-B14F-4D97-AF65-F5344CB8AC3E}">
        <p14:creationId xmlns:p14="http://schemas.microsoft.com/office/powerpoint/2010/main" val="41616409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www.raspberrypi.org</a:t>
            </a:r>
            <a:r>
              <a:rPr lang="en-US" dirty="0" smtClean="0"/>
              <a:t>/help/</a:t>
            </a:r>
            <a:r>
              <a:rPr lang="en-US" dirty="0" err="1" smtClean="0"/>
              <a:t>noobs</a:t>
            </a:r>
            <a:r>
              <a:rPr lang="en-US" dirty="0" smtClean="0"/>
              <a:t>-setup/</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14</a:t>
            </a:fld>
            <a:endParaRPr lang="en-US"/>
          </a:p>
        </p:txBody>
      </p:sp>
    </p:spTree>
    <p:extLst>
      <p:ext uri="{BB962C8B-B14F-4D97-AF65-F5344CB8AC3E}">
        <p14:creationId xmlns:p14="http://schemas.microsoft.com/office/powerpoint/2010/main" val="21269855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looked up some of the best starting projects for a Raspberry Pi.</a:t>
            </a:r>
            <a:endParaRPr lang="en-US" dirty="0" smtClean="0"/>
          </a:p>
          <a:p>
            <a:r>
              <a:rPr lang="en-US" dirty="0" smtClean="0"/>
              <a:t>http://</a:t>
            </a:r>
            <a:r>
              <a:rPr lang="en-US" dirty="0" err="1" smtClean="0"/>
              <a:t>www.stuff.tv</a:t>
            </a:r>
            <a:r>
              <a:rPr lang="en-US" dirty="0" smtClean="0"/>
              <a:t>/features/3-best-starter-projects-your-raspberry-pi-3</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16</a:t>
            </a:fld>
            <a:endParaRPr lang="en-US"/>
          </a:p>
        </p:txBody>
      </p:sp>
    </p:spTree>
    <p:extLst>
      <p:ext uri="{BB962C8B-B14F-4D97-AF65-F5344CB8AC3E}">
        <p14:creationId xmlns:p14="http://schemas.microsoft.com/office/powerpoint/2010/main" val="42109111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So, what would Adam Savage do?</a:t>
            </a:r>
            <a:r>
              <a:rPr lang="en-US" sz="1200" kern="1200" baseline="0" dirty="0" smtClean="0">
                <a:solidFill>
                  <a:schemeClr val="tx1"/>
                </a:solidFill>
                <a:effectLst/>
                <a:latin typeface="+mn-lt"/>
                <a:ea typeface="+mn-ea"/>
                <a:cs typeface="+mn-cs"/>
              </a:rPr>
              <a:t> When </a:t>
            </a:r>
            <a:r>
              <a:rPr lang="en-US" sz="1200" kern="1200" dirty="0" smtClean="0">
                <a:solidFill>
                  <a:schemeClr val="tx1"/>
                </a:solidFill>
                <a:effectLst/>
                <a:latin typeface="+mn-lt"/>
                <a:ea typeface="+mn-ea"/>
                <a:cs typeface="+mn-cs"/>
              </a:rPr>
              <a:t>I </a:t>
            </a:r>
            <a:r>
              <a:rPr lang="en-US" sz="1200" kern="1200" dirty="0" err="1" smtClean="0">
                <a:solidFill>
                  <a:schemeClr val="tx1"/>
                </a:solidFill>
                <a:effectLst/>
                <a:latin typeface="+mn-lt"/>
                <a:ea typeface="+mn-ea"/>
                <a:cs typeface="+mn-cs"/>
              </a:rPr>
              <a:t>googled</a:t>
            </a:r>
            <a:r>
              <a:rPr lang="en-US" sz="1200" kern="1200" dirty="0" smtClean="0">
                <a:solidFill>
                  <a:schemeClr val="tx1"/>
                </a:solidFill>
                <a:effectLst/>
                <a:latin typeface="+mn-lt"/>
                <a:ea typeface="+mn-ea"/>
                <a:cs typeface="+mn-cs"/>
              </a:rPr>
              <a:t> Adam Savage Raspberry Pi, one of the things that came up was a talk that Adam gave at a makers fair, called Ground Rules for Success. And the two that really resonated with me were these:</a:t>
            </a:r>
          </a:p>
          <a:p>
            <a:pPr marL="628650" lvl="1" indent="-171450">
              <a:buFont typeface="Arial"/>
              <a:buChar char="•"/>
            </a:pPr>
            <a:r>
              <a:rPr lang="en-US" sz="1200" kern="1200" dirty="0" smtClean="0">
                <a:solidFill>
                  <a:schemeClr val="tx1"/>
                </a:solidFill>
                <a:effectLst/>
                <a:latin typeface="+mn-lt"/>
                <a:ea typeface="+mn-ea"/>
                <a:cs typeface="+mn-cs"/>
              </a:rPr>
              <a:t>“Get good at something. Really good. Get good at as many things as you can. Being good at one thing makes it easier to get good at other things.”</a:t>
            </a:r>
          </a:p>
          <a:p>
            <a:pPr marL="628650" lvl="1" indent="-171450">
              <a:buFont typeface="Arial"/>
              <a:buChar char="•"/>
            </a:pPr>
            <a:r>
              <a:rPr lang="en-US" sz="1200" kern="1200" dirty="0" smtClean="0">
                <a:solidFill>
                  <a:schemeClr val="tx1"/>
                </a:solidFill>
                <a:effectLst/>
                <a:latin typeface="+mn-lt"/>
                <a:ea typeface="+mn-ea"/>
                <a:cs typeface="+mn-cs"/>
              </a:rPr>
              <a:t>Set goals </a:t>
            </a:r>
          </a:p>
          <a:p>
            <a:pPr marL="628650" lvl="1" indent="-171450">
              <a:buFont typeface="Arial"/>
              <a:buChar char="•"/>
            </a:pPr>
            <a:r>
              <a:rPr lang="en-US" sz="1200" kern="1200" dirty="0" smtClean="0">
                <a:solidFill>
                  <a:schemeClr val="tx1"/>
                </a:solidFill>
                <a:effectLst/>
                <a:latin typeface="+mn-lt"/>
                <a:ea typeface="+mn-ea"/>
                <a:cs typeface="+mn-cs"/>
              </a:rPr>
              <a:t>Projects = practice</a:t>
            </a:r>
          </a:p>
          <a:p>
            <a:pPr marL="628650" lvl="1" indent="-171450">
              <a:buFont typeface="Arial"/>
              <a:buChar char="•"/>
            </a:pPr>
            <a:r>
              <a:rPr lang="en-US" sz="1200" kern="1200" dirty="0" smtClean="0">
                <a:solidFill>
                  <a:schemeClr val="tx1"/>
                </a:solidFill>
                <a:effectLst/>
                <a:latin typeface="+mn-lt"/>
                <a:ea typeface="+mn-ea"/>
                <a:cs typeface="+mn-cs"/>
              </a:rPr>
              <a:t>Accept failure as part of the process</a:t>
            </a:r>
          </a:p>
          <a:p>
            <a:pPr marL="628650" lvl="1" indent="-171450">
              <a:buFont typeface="Arial"/>
              <a:buChar char="•"/>
            </a:pPr>
            <a:r>
              <a:rPr lang="en-US" sz="1200" kern="1200" dirty="0" smtClean="0">
                <a:solidFill>
                  <a:schemeClr val="tx1"/>
                </a:solidFill>
                <a:effectLst/>
                <a:latin typeface="+mn-lt"/>
                <a:ea typeface="+mn-ea"/>
                <a:cs typeface="+mn-cs"/>
              </a:rPr>
              <a:t>Work your ass off. It is more important to be a hard worker than it is to be smart. The world is full of geniuses who didn’t do anything, who didn’t achieve anything with their work. The world is packed with idiots who have millions of dollars in the bank because they worked really hard. Work like your life depends on it, because it does.</a:t>
            </a:r>
          </a:p>
          <a:p>
            <a:pPr marL="171450" indent="-171450">
              <a:buFont typeface="Arial"/>
              <a:buChar char="•"/>
            </a:pPr>
            <a:r>
              <a:rPr lang="en-US" sz="1200" kern="1200" dirty="0" smtClean="0">
                <a:solidFill>
                  <a:schemeClr val="tx1"/>
                </a:solidFill>
                <a:effectLst/>
                <a:latin typeface="+mn-lt"/>
                <a:ea typeface="+mn-ea"/>
                <a:cs typeface="+mn-cs"/>
              </a:rPr>
              <a:t>Before you gave up your life to GA, what kind of projects were you working on? Now that we have this new skill set, what can you imagine?</a:t>
            </a:r>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17</a:t>
            </a:fld>
            <a:endParaRPr lang="en-US"/>
          </a:p>
        </p:txBody>
      </p:sp>
    </p:spTree>
    <p:extLst>
      <p:ext uri="{BB962C8B-B14F-4D97-AF65-F5344CB8AC3E}">
        <p14:creationId xmlns:p14="http://schemas.microsoft.com/office/powerpoint/2010/main" val="3271500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About</a:t>
            </a:r>
            <a:r>
              <a:rPr lang="en-US" baseline="0" dirty="0" smtClean="0"/>
              <a:t> my raspberry pi and my husband who set It up</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2</a:t>
            </a:fld>
            <a:endParaRPr lang="en-US"/>
          </a:p>
        </p:txBody>
      </p:sp>
    </p:spTree>
    <p:extLst>
      <p:ext uri="{BB962C8B-B14F-4D97-AF65-F5344CB8AC3E}">
        <p14:creationId xmlns:p14="http://schemas.microsoft.com/office/powerpoint/2010/main" val="219001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Ask: What kind of projects do you have lying around? (miniatures, blank canvasses, half-refinished hardwood tray, ideas for a small business, </a:t>
            </a:r>
            <a:r>
              <a:rPr lang="en-US" baseline="0" dirty="0" err="1" smtClean="0"/>
              <a:t>etc</a:t>
            </a:r>
            <a:r>
              <a:rPr lang="en-US" baseline="0" dirty="0" smtClean="0"/>
              <a:t>). I want to be one of those people who makes cool things, but I often fall short. So we’re going to talk about what a Raspberry Pi is, but also about what it takes to be inspired and really work on something to completion.</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3</a:t>
            </a:fld>
            <a:endParaRPr lang="en-US"/>
          </a:p>
        </p:txBody>
      </p:sp>
    </p:spTree>
    <p:extLst>
      <p:ext uri="{BB962C8B-B14F-4D97-AF65-F5344CB8AC3E}">
        <p14:creationId xmlns:p14="http://schemas.microsoft.com/office/powerpoint/2010/main" val="3641695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A</a:t>
            </a:r>
            <a:r>
              <a:rPr lang="en-US" baseline="0" dirty="0" smtClean="0"/>
              <a:t> raspberry pi is a credit-card sized computer.</a:t>
            </a:r>
          </a:p>
          <a:p>
            <a:pPr marL="171450" indent="-171450">
              <a:buFont typeface="Arial"/>
              <a:buChar char="•"/>
            </a:pPr>
            <a:r>
              <a:rPr lang="en-US" baseline="0" dirty="0" smtClean="0"/>
              <a:t>The Raspberry Pi 3 debuted in February, and features </a:t>
            </a:r>
            <a:r>
              <a:rPr lang="en-US" baseline="0" dirty="0" err="1" smtClean="0"/>
              <a:t>wifi</a:t>
            </a:r>
            <a:r>
              <a:rPr lang="en-US" baseline="0" dirty="0" smtClean="0"/>
              <a:t> and </a:t>
            </a:r>
            <a:r>
              <a:rPr lang="en-US" baseline="0" dirty="0" err="1" smtClean="0"/>
              <a:t>bluetooth</a:t>
            </a:r>
            <a:r>
              <a:rPr lang="en-US" baseline="0" dirty="0" smtClean="0"/>
              <a:t>, with ports for an SD card, </a:t>
            </a:r>
            <a:r>
              <a:rPr lang="en-US" baseline="0" dirty="0" err="1" smtClean="0"/>
              <a:t>usb</a:t>
            </a:r>
            <a:r>
              <a:rPr lang="en-US" baseline="0" dirty="0" smtClean="0"/>
              <a:t>, camera, </a:t>
            </a:r>
            <a:r>
              <a:rPr lang="en-US" baseline="0" dirty="0" err="1" smtClean="0"/>
              <a:t>mic</a:t>
            </a:r>
            <a:r>
              <a:rPr lang="en-US" baseline="0" dirty="0" smtClean="0"/>
              <a:t>, audio, and </a:t>
            </a:r>
            <a:r>
              <a:rPr lang="en-US" baseline="0" dirty="0" err="1" smtClean="0"/>
              <a:t>hdmi</a:t>
            </a:r>
            <a:endParaRPr lang="en-US" baseline="0" dirty="0" smtClean="0"/>
          </a:p>
          <a:p>
            <a:pPr marL="171450" indent="-171450">
              <a:buFont typeface="Arial"/>
              <a:buChar char="•"/>
            </a:pPr>
            <a:r>
              <a:rPr lang="en-US" baseline="0" dirty="0" smtClean="0"/>
              <a:t>The latest model retails for about $40 for one, and significantly lower cost if you purchase them in bulk. </a:t>
            </a:r>
          </a:p>
          <a:p>
            <a:pPr marL="171450" indent="-171450">
              <a:buFont typeface="Arial"/>
              <a:buChar char="•"/>
            </a:pPr>
            <a:r>
              <a:rPr lang="en-US" baseline="0" dirty="0" smtClean="0"/>
              <a:t>The Raspberry Zero, a slimmed down version of the first model, runs about $5 if you can get your hands on one. Most retailers have been out of stock</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So, we carry computers with us everywhere now. Cell phones, laptops, game consoles, even fridges can have a computer in them. </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What’s the value of a Raspberry Pi? Aside from building your own stuff, which is unbelievably cool, this allows for experimentation on a level that you wouldn’t do to your phone or laptop. If you brick it, you simply reimage the micro SD card using another computer, and you’re good to go.  It was for this reason that the creators were inspired to build this product, as an educational tool in an age where parents would never unleash their child upon changing things about the home PC’s OS.</a:t>
            </a:r>
            <a:endParaRPr lang="en-US" baseline="0" dirty="0" smtClean="0"/>
          </a:p>
          <a:p>
            <a:pPr marL="171450" indent="-171450">
              <a:buFont typeface="Arial"/>
              <a:buChar char="•"/>
            </a:pPr>
            <a:endParaRPr lang="en-US" baseline="0" dirty="0" smtClean="0"/>
          </a:p>
          <a:p>
            <a:pPr marL="0" indent="0">
              <a:buFont typeface="Arial"/>
              <a:buNone/>
            </a:pPr>
            <a:r>
              <a:rPr lang="en-US" baseline="0" dirty="0" smtClean="0"/>
              <a:t>SOURCES</a:t>
            </a:r>
          </a:p>
          <a:p>
            <a:pPr marL="171450" indent="-171450">
              <a:buFont typeface="Arial"/>
              <a:buChar char="•"/>
            </a:pPr>
            <a:r>
              <a:rPr lang="en-US" baseline="0" dirty="0" smtClean="0"/>
              <a:t>https://</a:t>
            </a:r>
            <a:r>
              <a:rPr lang="en-US" baseline="0" dirty="0" err="1" smtClean="0"/>
              <a:t>www.raspberrypi.org</a:t>
            </a:r>
            <a:r>
              <a:rPr lang="en-US" baseline="0" dirty="0" smtClean="0"/>
              <a:t>/help/what-is-a-raspberry-pi/</a:t>
            </a:r>
          </a:p>
          <a:p>
            <a:pPr marL="171450" indent="-171450">
              <a:buFont typeface="Arial"/>
              <a:buChar char="•"/>
            </a:pPr>
            <a:r>
              <a:rPr lang="en-US" baseline="0" dirty="0" smtClean="0"/>
              <a:t>http://</a:t>
            </a:r>
            <a:r>
              <a:rPr lang="en-US" baseline="0" dirty="0" err="1" smtClean="0"/>
              <a:t>hackaday.com</a:t>
            </a:r>
            <a:r>
              <a:rPr lang="en-US" baseline="0" dirty="0" smtClean="0"/>
              <a:t>/2016/02/28/introducing-the-raspberry-pi-3/</a:t>
            </a:r>
          </a:p>
          <a:p>
            <a:pPr marL="171450" indent="-171450">
              <a:buFont typeface="Arial"/>
              <a:buChar char="•"/>
            </a:pPr>
            <a:endParaRPr lang="en-US" baseline="0" dirty="0" smtClean="0"/>
          </a:p>
        </p:txBody>
      </p:sp>
      <p:sp>
        <p:nvSpPr>
          <p:cNvPr id="4" name="Slide Number Placeholder 3"/>
          <p:cNvSpPr>
            <a:spLocks noGrp="1"/>
          </p:cNvSpPr>
          <p:nvPr>
            <p:ph type="sldNum" sz="quarter" idx="10"/>
          </p:nvPr>
        </p:nvSpPr>
        <p:spPr/>
        <p:txBody>
          <a:bodyPr/>
          <a:lstStyle/>
          <a:p>
            <a:fld id="{9238BAF2-CF0A-FF43-8FFD-9DF6B072AC18}" type="slidenum">
              <a:rPr lang="en-US" smtClean="0"/>
              <a:t>4</a:t>
            </a:fld>
            <a:endParaRPr lang="en-US"/>
          </a:p>
        </p:txBody>
      </p:sp>
    </p:spTree>
    <p:extLst>
      <p:ext uri="{BB962C8B-B14F-4D97-AF65-F5344CB8AC3E}">
        <p14:creationId xmlns:p14="http://schemas.microsoft.com/office/powerpoint/2010/main" val="2883063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When I say it’s a computer, I mean it in the sense that your laptop is a computer.</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After about an hour or two of setup time, you can be watching </a:t>
            </a:r>
            <a:r>
              <a:rPr lang="en-US" baseline="0" dirty="0" err="1" smtClean="0"/>
              <a:t>youtube</a:t>
            </a:r>
            <a:r>
              <a:rPr lang="en-US" baseline="0" dirty="0" smtClean="0"/>
              <a:t> videos on your TV, controlling it with a wireless mouse and keyboard.</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It can run a variety of operating systems, but the recommended setup is to use </a:t>
            </a:r>
            <a:r>
              <a:rPr lang="en-US" baseline="0" dirty="0" err="1" smtClean="0"/>
              <a:t>Raspbian</a:t>
            </a:r>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err="1" smtClean="0"/>
              <a:t>Raspbian</a:t>
            </a:r>
            <a:r>
              <a:rPr lang="en-US" baseline="0" dirty="0" smtClean="0"/>
              <a:t> is XXXXXXXXXXX</a:t>
            </a:r>
          </a:p>
        </p:txBody>
      </p:sp>
      <p:sp>
        <p:nvSpPr>
          <p:cNvPr id="4" name="Slide Number Placeholder 3"/>
          <p:cNvSpPr>
            <a:spLocks noGrp="1"/>
          </p:cNvSpPr>
          <p:nvPr>
            <p:ph type="sldNum" sz="quarter" idx="10"/>
          </p:nvPr>
        </p:nvSpPr>
        <p:spPr/>
        <p:txBody>
          <a:bodyPr/>
          <a:lstStyle/>
          <a:p>
            <a:fld id="{9238BAF2-CF0A-FF43-8FFD-9DF6B072AC18}" type="slidenum">
              <a:rPr lang="en-US" smtClean="0"/>
              <a:t>5</a:t>
            </a:fld>
            <a:endParaRPr lang="en-US"/>
          </a:p>
        </p:txBody>
      </p:sp>
    </p:spTree>
    <p:extLst>
      <p:ext uri="{BB962C8B-B14F-4D97-AF65-F5344CB8AC3E}">
        <p14:creationId xmlns:p14="http://schemas.microsoft.com/office/powerpoint/2010/main" val="3489576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Raspberry Pi was originally build for Python – hence the “Pi” in the name. But you can install and use a variety of languages</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You can see that we already have the foundation needed for programming on a Raspberry Pi</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p:txBody>
      </p:sp>
      <p:sp>
        <p:nvSpPr>
          <p:cNvPr id="4" name="Slide Number Placeholder 3"/>
          <p:cNvSpPr>
            <a:spLocks noGrp="1"/>
          </p:cNvSpPr>
          <p:nvPr>
            <p:ph type="sldNum" sz="quarter" idx="10"/>
          </p:nvPr>
        </p:nvSpPr>
        <p:spPr/>
        <p:txBody>
          <a:bodyPr/>
          <a:lstStyle/>
          <a:p>
            <a:fld id="{9238BAF2-CF0A-FF43-8FFD-9DF6B072AC18}" type="slidenum">
              <a:rPr lang="en-US" smtClean="0"/>
              <a:t>6</a:t>
            </a:fld>
            <a:endParaRPr lang="en-US"/>
          </a:p>
        </p:txBody>
      </p:sp>
    </p:spTree>
    <p:extLst>
      <p:ext uri="{BB962C8B-B14F-4D97-AF65-F5344CB8AC3E}">
        <p14:creationId xmlns:p14="http://schemas.microsoft.com/office/powerpoint/2010/main" val="3489576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When it comes to what you can do with a raspberry</a:t>
            </a:r>
            <a:r>
              <a:rPr lang="en-US" baseline="0" dirty="0" smtClean="0"/>
              <a:t> pi, there are tons of possibilities</a:t>
            </a:r>
          </a:p>
          <a:p>
            <a:pPr marL="171450" indent="-171450">
              <a:buFont typeface="Arial"/>
              <a:buChar char="•"/>
            </a:pPr>
            <a:r>
              <a:rPr lang="en-US" baseline="0" dirty="0" smtClean="0"/>
              <a:t>Since it has its roots in education, there’s great documentation available for free, and the accessories are cheap</a:t>
            </a:r>
          </a:p>
          <a:p>
            <a:pPr marL="171450" indent="-171450">
              <a:buFont typeface="Arial"/>
              <a:buChar char="•"/>
            </a:pPr>
            <a:r>
              <a:rPr lang="en-US" baseline="0" dirty="0" smtClean="0"/>
              <a:t>For example, this kit is $35 and includes sensors for temperature, pressure, light, motion, infrared, and magnets</a:t>
            </a:r>
          </a:p>
          <a:p>
            <a:pPr marL="171450" indent="-171450">
              <a:buFont typeface="Arial"/>
              <a:buChar char="•"/>
            </a:pPr>
            <a:r>
              <a:rPr lang="en-US" dirty="0" smtClean="0"/>
              <a:t>A 3” touch screen</a:t>
            </a:r>
            <a:r>
              <a:rPr lang="en-US" baseline="0" dirty="0" smtClean="0"/>
              <a:t> is $8</a:t>
            </a:r>
          </a:p>
          <a:p>
            <a:pPr marL="171450" indent="-171450">
              <a:buFont typeface="Arial"/>
              <a:buChar char="•"/>
            </a:pPr>
            <a:r>
              <a:rPr lang="en-US" dirty="0" smtClean="0"/>
              <a:t>A keypad</a:t>
            </a:r>
            <a:r>
              <a:rPr lang="en-US" baseline="0" dirty="0" smtClean="0"/>
              <a:t> is $4</a:t>
            </a:r>
          </a:p>
          <a:p>
            <a:pPr marL="171450" indent="-171450">
              <a:buFont typeface="Arial"/>
              <a:buChar char="•"/>
            </a:pPr>
            <a:r>
              <a:rPr lang="en-US" baseline="0" dirty="0" smtClean="0"/>
              <a:t>Amazon recently made their voice activation and control code freely available – with a $3 </a:t>
            </a:r>
            <a:r>
              <a:rPr lang="en-US" baseline="0" dirty="0" err="1" smtClean="0"/>
              <a:t>mic</a:t>
            </a:r>
            <a:r>
              <a:rPr lang="en-US" baseline="0" dirty="0" smtClean="0"/>
              <a:t> and a download from their </a:t>
            </a:r>
            <a:r>
              <a:rPr lang="en-US" baseline="0" dirty="0" err="1" smtClean="0"/>
              <a:t>github</a:t>
            </a:r>
            <a:r>
              <a:rPr lang="en-US" baseline="0" dirty="0" smtClean="0"/>
              <a:t>, you have basically everything you need</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7</a:t>
            </a:fld>
            <a:endParaRPr lang="en-US"/>
          </a:p>
        </p:txBody>
      </p:sp>
    </p:spTree>
    <p:extLst>
      <p:ext uri="{BB962C8B-B14F-4D97-AF65-F5344CB8AC3E}">
        <p14:creationId xmlns:p14="http://schemas.microsoft.com/office/powerpoint/2010/main" val="12922332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Nerdy things</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8</a:t>
            </a:fld>
            <a:endParaRPr lang="en-US"/>
          </a:p>
        </p:txBody>
      </p:sp>
    </p:spTree>
    <p:extLst>
      <p:ext uri="{BB962C8B-B14F-4D97-AF65-F5344CB8AC3E}">
        <p14:creationId xmlns:p14="http://schemas.microsoft.com/office/powerpoint/2010/main" val="41616409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Feel</a:t>
            </a:r>
            <a:r>
              <a:rPr lang="en-US" baseline="0" dirty="0" smtClean="0"/>
              <a:t> like you live on a spaceship instead of your tiny Boston studio</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9</a:t>
            </a:fld>
            <a:endParaRPr lang="en-US"/>
          </a:p>
        </p:txBody>
      </p:sp>
    </p:spTree>
    <p:extLst>
      <p:ext uri="{BB962C8B-B14F-4D97-AF65-F5344CB8AC3E}">
        <p14:creationId xmlns:p14="http://schemas.microsoft.com/office/powerpoint/2010/main" val="4161640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en-US" smtClean="0"/>
              <a:t>Click to edit Master title style</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text styles</a:t>
            </a:r>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AC51CF-6FB1-A647-AC97-34AFC951F6FE}" type="datetimeFigureOut">
              <a:rPr lang="en-US" smtClean="0"/>
              <a:t>3/29/16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05859A-B6D2-7A47-B4A5-D56C758023F7}"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AC51CF-6FB1-A647-AC97-34AFC951F6FE}" type="datetimeFigureOut">
              <a:rPr lang="en-US" smtClean="0"/>
              <a:t>3/29/16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6AC51CF-6FB1-A647-AC97-34AFC951F6FE}" type="datetimeFigureOut">
              <a:rPr lang="en-US" smtClean="0"/>
              <a:t>3/29/16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AC51CF-6FB1-A647-AC97-34AFC951F6FE}" type="datetimeFigureOut">
              <a:rPr lang="en-US" smtClean="0"/>
              <a:t>3/29/16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US" smtClean="0"/>
              <a:t>Click to edit Master text styles</a:t>
            </a:r>
          </a:p>
        </p:txBody>
      </p:sp>
      <p:sp>
        <p:nvSpPr>
          <p:cNvPr id="5" name="Date Placeholder 4"/>
          <p:cNvSpPr>
            <a:spLocks noGrp="1"/>
          </p:cNvSpPr>
          <p:nvPr>
            <p:ph type="dt" sz="half" idx="10"/>
          </p:nvPr>
        </p:nvSpPr>
        <p:spPr/>
        <p:txBody>
          <a:bodyPr/>
          <a:lstStyle/>
          <a:p>
            <a:fld id="{96AC51CF-6FB1-A647-AC97-34AFC951F6FE}" type="datetimeFigureOut">
              <a:rPr lang="en-US" smtClean="0"/>
              <a:t>3/29/16</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BD05859A-B6D2-7A47-B4A5-D56C758023F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US" smtClean="0"/>
              <a:t>Drag picture to placeholder or click icon to add</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AC51CF-6FB1-A647-AC97-34AFC951F6FE}" type="datetimeFigureOut">
              <a:rPr lang="en-US" smtClean="0"/>
              <a:t>3/29/16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96AC51CF-6FB1-A647-AC97-34AFC951F6FE}" type="datetimeFigureOut">
              <a:rPr lang="en-US" smtClean="0"/>
              <a:t>3/29/16</a:t>
            </a:fld>
            <a:endParaRPr lang="en-US"/>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en-US"/>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BD05859A-B6D2-7A47-B4A5-D56C758023F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www.stuff.tv/features/3-best-starter-projects-your-raspberry-pi-3/retro-arcade-machin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hyperlink" Target="https://www.youtube.com/watch?v=29SopXQfc_s" TargetMode="External"/><Relationship Id="rId4" Type="http://schemas.openxmlformats.org/officeDocument/2006/relationships/hyperlink" Target="https://github.com/amzn/alexa-avs-raspberry-pi" TargetMode="External"/><Relationship Id="rId5" Type="http://schemas.openxmlformats.org/officeDocument/2006/relationships/hyperlink" Target="https://github.com/raspberrypilearning" TargetMode="External"/><Relationship Id="rId6" Type="http://schemas.openxmlformats.org/officeDocument/2006/relationships/hyperlink" Target="https://www.raspberrypi.org/help/quick-start-guide/" TargetMode="External"/><Relationship Id="rId1" Type="http://schemas.openxmlformats.org/officeDocument/2006/relationships/slideLayout" Target="../slideLayouts/slideLayout2.xml"/><Relationship Id="rId2" Type="http://schemas.openxmlformats.org/officeDocument/2006/relationships/hyperlink" Target="http://hackoldham.com/2014/07/adam-savage-ground-rules-for-succes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hyperlink" Target="http://michaelteeuw.nl/tagged/magicmirror" TargetMode="Externa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19140000">
            <a:off x="704399" y="1428939"/>
            <a:ext cx="6567641" cy="1204306"/>
          </a:xfrm>
        </p:spPr>
        <p:txBody>
          <a:bodyPr/>
          <a:lstStyle/>
          <a:p>
            <a:r>
              <a:rPr lang="en-US" cap="none" dirty="0" smtClean="0">
                <a:latin typeface="Franklin Gothic Medium"/>
                <a:cs typeface="Franklin Gothic Medium"/>
              </a:rPr>
              <a:t>Creative Potential &amp; A Raspberry Pi</a:t>
            </a:r>
            <a:endParaRPr lang="en-US" cap="none" dirty="0">
              <a:latin typeface="Franklin Gothic Medium"/>
              <a:cs typeface="Franklin Gothic Medium"/>
            </a:endParaRPr>
          </a:p>
        </p:txBody>
      </p:sp>
      <p:sp>
        <p:nvSpPr>
          <p:cNvPr id="3" name="Subtitle 2"/>
          <p:cNvSpPr>
            <a:spLocks noGrp="1"/>
          </p:cNvSpPr>
          <p:nvPr>
            <p:ph type="subTitle" idx="1"/>
          </p:nvPr>
        </p:nvSpPr>
        <p:spPr/>
        <p:txBody>
          <a:bodyPr/>
          <a:lstStyle/>
          <a:p>
            <a:r>
              <a:rPr lang="en-US" cap="none" dirty="0" smtClean="0"/>
              <a:t>Jen Weber, Web Developer – March 30</a:t>
            </a:r>
            <a:r>
              <a:rPr lang="en-US" cap="none" baseline="30000" dirty="0" smtClean="0"/>
              <a:t>th</a:t>
            </a:r>
            <a:r>
              <a:rPr lang="en-US" cap="none" dirty="0" smtClean="0"/>
              <a:t>, 2016</a:t>
            </a:r>
            <a:r>
              <a:rPr lang="en-US" dirty="0" smtClean="0"/>
              <a:t> </a:t>
            </a:r>
            <a:endParaRPr lang="en-US"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14841" y="421567"/>
            <a:ext cx="1844103" cy="2316857"/>
          </a:xfrm>
          <a:prstGeom prst="rect">
            <a:avLst/>
          </a:prstGeom>
        </p:spPr>
      </p:pic>
    </p:spTree>
    <p:extLst>
      <p:ext uri="{BB962C8B-B14F-4D97-AF65-F5344CB8AC3E}">
        <p14:creationId xmlns:p14="http://schemas.microsoft.com/office/powerpoint/2010/main" val="31111315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sp>
        <p:nvSpPr>
          <p:cNvPr id="5" name="TextBox 4"/>
          <p:cNvSpPr txBox="1"/>
          <p:nvPr/>
        </p:nvSpPr>
        <p:spPr>
          <a:xfrm>
            <a:off x="822960" y="4680477"/>
            <a:ext cx="6420152" cy="646331"/>
          </a:xfrm>
          <a:prstGeom prst="rect">
            <a:avLst/>
          </a:prstGeom>
          <a:noFill/>
        </p:spPr>
        <p:txBody>
          <a:bodyPr wrap="square" rtlCol="0">
            <a:spAutoFit/>
          </a:bodyPr>
          <a:lstStyle/>
          <a:p>
            <a:r>
              <a:rPr lang="en-US" dirty="0" smtClean="0"/>
              <a:t>University of Southampton’s “Erica the Rhino”</a:t>
            </a:r>
            <a:endParaRPr lang="en-US" dirty="0" smtClean="0"/>
          </a:p>
          <a:p>
            <a:endParaRPr lang="en-US" dirty="0"/>
          </a:p>
        </p:txBody>
      </p:sp>
      <p:pic>
        <p:nvPicPr>
          <p:cNvPr id="6" name="Content Placeholder 5"/>
          <p:cNvPicPr>
            <a:picLocks noGrp="1" noChangeAspect="1"/>
          </p:cNvPicPr>
          <p:nvPr>
            <p:ph idx="1"/>
          </p:nvPr>
        </p:nvPicPr>
        <p:blipFill>
          <a:blip r:embed="rId3"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1065358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78261" y="953584"/>
            <a:ext cx="2623155" cy="3497540"/>
          </a:xfrm>
          <a:prstGeom prst="rect">
            <a:avLst/>
          </a:prstGeom>
        </p:spPr>
      </p:pic>
      <p:sp>
        <p:nvSpPr>
          <p:cNvPr id="5" name="TextBox 4"/>
          <p:cNvSpPr txBox="1"/>
          <p:nvPr/>
        </p:nvSpPr>
        <p:spPr>
          <a:xfrm>
            <a:off x="843932" y="4451124"/>
            <a:ext cx="8712004" cy="338554"/>
          </a:xfrm>
          <a:prstGeom prst="rect">
            <a:avLst/>
          </a:prstGeom>
          <a:noFill/>
        </p:spPr>
        <p:txBody>
          <a:bodyPr wrap="square" rtlCol="0">
            <a:spAutoFit/>
          </a:bodyPr>
          <a:lstStyle/>
          <a:p>
            <a:r>
              <a:rPr lang="en-US" sz="1600" dirty="0" smtClean="0"/>
              <a:t>http://</a:t>
            </a:r>
            <a:r>
              <a:rPr lang="en-US" sz="1600" dirty="0" err="1" smtClean="0"/>
              <a:t>www.instructables.com</a:t>
            </a:r>
            <a:r>
              <a:rPr lang="en-US" sz="1600" dirty="0" smtClean="0"/>
              <a:t>/id/How-to-Make-a-Raspberry-Pi-Media-Panel-</a:t>
            </a:r>
            <a:r>
              <a:rPr lang="en-US" sz="1600" dirty="0" err="1" smtClean="0"/>
              <a:t>fka</a:t>
            </a:r>
            <a:r>
              <a:rPr lang="en-US" sz="1600" dirty="0" smtClean="0"/>
              <a:t>-</a:t>
            </a:r>
            <a:r>
              <a:rPr lang="en-US" sz="1600" dirty="0" err="1" smtClean="0"/>
              <a:t>Digita</a:t>
            </a:r>
            <a:r>
              <a:rPr lang="en-US" sz="1600" dirty="0" smtClean="0"/>
              <a:t>/</a:t>
            </a:r>
            <a:endParaRPr lang="en-US" sz="1600" dirty="0"/>
          </a:p>
        </p:txBody>
      </p:sp>
      <p:pic>
        <p:nvPicPr>
          <p:cNvPr id="6" name="Picture 5"/>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423777" y="914400"/>
            <a:ext cx="2836017" cy="3536724"/>
          </a:xfrm>
          <a:prstGeom prst="rect">
            <a:avLst/>
          </a:prstGeom>
        </p:spPr>
      </p:pic>
      <p:sp>
        <p:nvSpPr>
          <p:cNvPr id="7" name="Plus 6"/>
          <p:cNvSpPr/>
          <p:nvPr/>
        </p:nvSpPr>
        <p:spPr>
          <a:xfrm>
            <a:off x="4119305" y="2299586"/>
            <a:ext cx="841025" cy="772249"/>
          </a:xfrm>
          <a:prstGeom prst="mathPl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2376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pic>
        <p:nvPicPr>
          <p:cNvPr id="4" name="Content Placeholder 3"/>
          <p:cNvPicPr>
            <a:picLocks noGrp="1" noChangeAspect="1"/>
          </p:cNvPicPr>
          <p:nvPr>
            <p:ph idx="1"/>
          </p:nvPr>
        </p:nvPicPr>
        <p:blipFill>
          <a:blip r:embed="rId3"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760640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half" idx="1"/>
          </p:nvPr>
        </p:nvPicPr>
        <p:blipFill rotWithShape="1">
          <a:blip r:embed="rId3" cstate="screen">
            <a:extLst>
              <a:ext uri="{28A0092B-C50C-407E-A947-70E740481C1C}">
                <a14:useLocalDpi xmlns:a14="http://schemas.microsoft.com/office/drawing/2010/main"/>
              </a:ext>
            </a:extLst>
          </a:blip>
          <a:srcRect/>
          <a:stretch/>
        </p:blipFill>
        <p:spPr/>
      </p:pic>
      <p:sp>
        <p:nvSpPr>
          <p:cNvPr id="7" name="Content Placeholder 6"/>
          <p:cNvSpPr>
            <a:spLocks noGrp="1"/>
          </p:cNvSpPr>
          <p:nvPr>
            <p:ph sz="half" idx="2"/>
          </p:nvPr>
        </p:nvSpPr>
        <p:spPr>
          <a:xfrm>
            <a:off x="4700015" y="1097280"/>
            <a:ext cx="4122163" cy="3712464"/>
          </a:xfrm>
        </p:spPr>
        <p:txBody>
          <a:bodyPr/>
          <a:lstStyle/>
          <a:p>
            <a:r>
              <a:rPr lang="en-US" dirty="0" smtClean="0"/>
              <a:t>My Goal:</a:t>
            </a:r>
          </a:p>
          <a:p>
            <a:endParaRPr lang="en-US" dirty="0"/>
          </a:p>
          <a:p>
            <a:pPr marL="457200" indent="-457200">
              <a:buFont typeface="Arial"/>
              <a:buChar char="•"/>
            </a:pPr>
            <a:r>
              <a:rPr lang="en-US" dirty="0" smtClean="0"/>
              <a:t>Real vintage radio </a:t>
            </a:r>
            <a:endParaRPr lang="en-US" dirty="0"/>
          </a:p>
          <a:p>
            <a:pPr marL="457200" indent="-457200">
              <a:buFont typeface="Arial"/>
              <a:buChar char="•"/>
            </a:pPr>
            <a:r>
              <a:rPr lang="en-US" dirty="0"/>
              <a:t>W</a:t>
            </a:r>
            <a:r>
              <a:rPr lang="en-US" dirty="0" smtClean="0"/>
              <a:t>orking buttons </a:t>
            </a:r>
          </a:p>
          <a:p>
            <a:pPr marL="457200" indent="-457200">
              <a:buFont typeface="Arial"/>
              <a:buChar char="•"/>
            </a:pPr>
            <a:r>
              <a:rPr lang="en-US" dirty="0" smtClean="0"/>
              <a:t>Plays </a:t>
            </a:r>
            <a:r>
              <a:rPr lang="en-US" strike="sngStrike" dirty="0" smtClean="0"/>
              <a:t>Pandora stations music from my phone </a:t>
            </a:r>
            <a:r>
              <a:rPr lang="en-US" dirty="0" smtClean="0"/>
              <a:t>anything</a:t>
            </a:r>
            <a:endParaRPr lang="en-US" dirty="0"/>
          </a:p>
        </p:txBody>
      </p:sp>
      <p:sp>
        <p:nvSpPr>
          <p:cNvPr id="2" name="Title 1"/>
          <p:cNvSpPr>
            <a:spLocks noGrp="1"/>
          </p:cNvSpPr>
          <p:nvPr>
            <p:ph type="title"/>
          </p:nvPr>
        </p:nvSpPr>
        <p:spPr/>
        <p:txBody>
          <a:bodyPr/>
          <a:lstStyle/>
          <a:p>
            <a:r>
              <a:rPr lang="en-US" dirty="0" smtClean="0"/>
              <a:t>What can you do with one?</a:t>
            </a:r>
            <a:endParaRPr lang="en-US" dirty="0"/>
          </a:p>
        </p:txBody>
      </p:sp>
    </p:spTree>
    <p:extLst>
      <p:ext uri="{BB962C8B-B14F-4D97-AF65-F5344CB8AC3E}">
        <p14:creationId xmlns:p14="http://schemas.microsoft.com/office/powerpoint/2010/main" val="24074988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Initial Setup</a:t>
            </a:r>
            <a:endParaRPr lang="en-US" dirty="0"/>
          </a:p>
        </p:txBody>
      </p:sp>
      <p:sp>
        <p:nvSpPr>
          <p:cNvPr id="6" name="Content Placeholder 5"/>
          <p:cNvSpPr>
            <a:spLocks noGrp="1"/>
          </p:cNvSpPr>
          <p:nvPr>
            <p:ph idx="1"/>
          </p:nvPr>
        </p:nvSpPr>
        <p:spPr/>
        <p:txBody>
          <a:bodyPr>
            <a:normAutofit/>
          </a:bodyPr>
          <a:lstStyle/>
          <a:p>
            <a:pPr>
              <a:buFont typeface="+mj-lt"/>
              <a:buAutoNum type="arabicPeriod"/>
            </a:pPr>
            <a:r>
              <a:rPr lang="en-US" sz="2400" dirty="0" smtClean="0"/>
              <a:t>Format your micro SD card</a:t>
            </a:r>
          </a:p>
          <a:p>
            <a:pPr>
              <a:buFont typeface="+mj-lt"/>
              <a:buAutoNum type="arabicPeriod"/>
            </a:pPr>
            <a:r>
              <a:rPr lang="en-US" sz="2400" dirty="0" smtClean="0"/>
              <a:t>Download NOOBS to it</a:t>
            </a:r>
          </a:p>
          <a:p>
            <a:pPr>
              <a:buFont typeface="+mj-lt"/>
              <a:buAutoNum type="arabicPeriod"/>
            </a:pPr>
            <a:r>
              <a:rPr lang="en-US" sz="2400" dirty="0" smtClean="0"/>
              <a:t>Plug in a mouse</a:t>
            </a:r>
            <a:r>
              <a:rPr lang="en-US" sz="2400" dirty="0"/>
              <a:t>,</a:t>
            </a:r>
            <a:r>
              <a:rPr lang="en-US" sz="2400" dirty="0" smtClean="0"/>
              <a:t> screen, and keyboard</a:t>
            </a:r>
          </a:p>
          <a:p>
            <a:pPr>
              <a:buFont typeface="+mj-lt"/>
              <a:buAutoNum type="arabicPeriod"/>
            </a:pPr>
            <a:r>
              <a:rPr lang="en-US" sz="2400" dirty="0" smtClean="0"/>
              <a:t>Power it on</a:t>
            </a:r>
          </a:p>
          <a:p>
            <a:pPr>
              <a:buFont typeface="+mj-lt"/>
              <a:buAutoNum type="arabicPeriod"/>
            </a:pPr>
            <a:r>
              <a:rPr lang="en-US" sz="2400" dirty="0" smtClean="0"/>
              <a:t>Select </a:t>
            </a:r>
            <a:r>
              <a:rPr lang="en-US" sz="2400" dirty="0" err="1" smtClean="0"/>
              <a:t>Raspbian</a:t>
            </a:r>
            <a:r>
              <a:rPr lang="en-US" sz="2400" dirty="0" smtClean="0"/>
              <a:t> to install</a:t>
            </a:r>
          </a:p>
          <a:p>
            <a:pPr>
              <a:buFont typeface="+mj-lt"/>
              <a:buAutoNum type="arabicPeriod"/>
            </a:pPr>
            <a:r>
              <a:rPr lang="en-US" sz="2400" dirty="0" smtClean="0"/>
              <a:t>Log in with username pi and pw raspberry</a:t>
            </a:r>
          </a:p>
          <a:p>
            <a:pPr marL="0" indent="0"/>
            <a:endParaRPr lang="en-US" sz="2400" dirty="0"/>
          </a:p>
        </p:txBody>
      </p:sp>
    </p:spTree>
    <p:extLst>
      <p:ext uri="{BB962C8B-B14F-4D97-AF65-F5344CB8AC3E}">
        <p14:creationId xmlns:p14="http://schemas.microsoft.com/office/powerpoint/2010/main" val="416427502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to keep in Mind</a:t>
            </a:r>
            <a:endParaRPr lang="en-US" dirty="0"/>
          </a:p>
        </p:txBody>
      </p:sp>
      <p:sp>
        <p:nvSpPr>
          <p:cNvPr id="3" name="Content Placeholder 2"/>
          <p:cNvSpPr>
            <a:spLocks noGrp="1"/>
          </p:cNvSpPr>
          <p:nvPr>
            <p:ph idx="1"/>
          </p:nvPr>
        </p:nvSpPr>
        <p:spPr/>
        <p:txBody>
          <a:bodyPr>
            <a:normAutofit/>
          </a:bodyPr>
          <a:lstStyle/>
          <a:p>
            <a:pPr>
              <a:buFont typeface="Arial"/>
              <a:buChar char="•"/>
            </a:pPr>
            <a:r>
              <a:rPr lang="en-US" sz="2400" dirty="0" smtClean="0"/>
              <a:t>Follow Linux WDI setup instructions</a:t>
            </a:r>
          </a:p>
          <a:p>
            <a:pPr>
              <a:buFont typeface="Arial"/>
              <a:buChar char="•"/>
            </a:pPr>
            <a:r>
              <a:rPr lang="en-US" sz="2400" dirty="0" smtClean="0"/>
              <a:t>Make frequent backups</a:t>
            </a:r>
          </a:p>
          <a:p>
            <a:pPr>
              <a:buFont typeface="Arial"/>
              <a:buChar char="•"/>
            </a:pPr>
            <a:r>
              <a:rPr lang="en-US" sz="2400" dirty="0" smtClean="0"/>
              <a:t>Watch your GB storage limits</a:t>
            </a:r>
          </a:p>
          <a:p>
            <a:pPr>
              <a:buFont typeface="Arial"/>
              <a:buChar char="•"/>
            </a:pPr>
            <a:r>
              <a:rPr lang="en-US" sz="2400" dirty="0" smtClean="0"/>
              <a:t>Projects need their own power source</a:t>
            </a:r>
          </a:p>
          <a:p>
            <a:pPr>
              <a:buFont typeface="Arial"/>
              <a:buChar char="•"/>
            </a:pPr>
            <a:r>
              <a:rPr lang="en-US" sz="2400" dirty="0" smtClean="0"/>
              <a:t>Start small</a:t>
            </a:r>
          </a:p>
          <a:p>
            <a:pPr>
              <a:buFont typeface="Arial"/>
              <a:buChar char="•"/>
            </a:pPr>
            <a:r>
              <a:rPr lang="en-US" sz="2400" dirty="0" smtClean="0"/>
              <a:t>Follow in the footsteps of others</a:t>
            </a:r>
            <a:endParaRPr lang="en-US" sz="2400" dirty="0"/>
          </a:p>
        </p:txBody>
      </p:sp>
    </p:spTree>
    <p:extLst>
      <p:ext uri="{BB962C8B-B14F-4D97-AF65-F5344CB8AC3E}">
        <p14:creationId xmlns:p14="http://schemas.microsoft.com/office/powerpoint/2010/main" val="125773539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Project</a:t>
            </a:r>
            <a:endParaRPr lang="en-US" dirty="0"/>
          </a:p>
        </p:txBody>
      </p:sp>
      <p:sp>
        <p:nvSpPr>
          <p:cNvPr id="3" name="Content Placeholder 2"/>
          <p:cNvSpPr>
            <a:spLocks noGrp="1"/>
          </p:cNvSpPr>
          <p:nvPr>
            <p:ph idx="1"/>
          </p:nvPr>
        </p:nvSpPr>
        <p:spPr/>
        <p:txBody>
          <a:bodyPr>
            <a:normAutofit lnSpcReduction="10000"/>
          </a:bodyPr>
          <a:lstStyle/>
          <a:p>
            <a:r>
              <a:rPr lang="en-US" sz="2000" i="1" dirty="0" smtClean="0"/>
              <a:t>	The </a:t>
            </a:r>
            <a:r>
              <a:rPr lang="en-US" sz="2000" i="1" dirty="0"/>
              <a:t>initial excitement of ordering a new £25 tiny-</a:t>
            </a:r>
            <a:r>
              <a:rPr lang="en-US" sz="2000" i="1" dirty="0" err="1"/>
              <a:t>puter</a:t>
            </a:r>
            <a:r>
              <a:rPr lang="en-US" sz="2000" i="1" dirty="0"/>
              <a:t> can quickly turn into procrastination – do I actually have the time or ability to turn this Pi 3 into an automatic cat feeder?  </a:t>
            </a:r>
            <a:endParaRPr lang="en-US" sz="2000" i="1" dirty="0" smtClean="0"/>
          </a:p>
          <a:p>
            <a:r>
              <a:rPr lang="en-US" sz="2000" i="1" dirty="0"/>
              <a:t>	</a:t>
            </a:r>
            <a:r>
              <a:rPr lang="en-US" sz="2000" i="1" dirty="0" smtClean="0"/>
              <a:t>-</a:t>
            </a:r>
            <a:r>
              <a:rPr lang="en-US" sz="2000" i="1" dirty="0"/>
              <a:t>-Andrew Williams for </a:t>
            </a:r>
            <a:r>
              <a:rPr lang="en-US" sz="2000" i="1" dirty="0" err="1"/>
              <a:t>Stuff.TV</a:t>
            </a:r>
            <a:r>
              <a:rPr lang="en-US" sz="2000" i="1" dirty="0" smtClean="0"/>
              <a:t>’</a:t>
            </a:r>
          </a:p>
          <a:p>
            <a:endParaRPr lang="en-US" sz="2000" i="1" dirty="0"/>
          </a:p>
          <a:p>
            <a:pPr marL="457200" indent="-457200">
              <a:buFont typeface="+mj-lt"/>
              <a:buAutoNum type="arabicPeriod"/>
            </a:pPr>
            <a:r>
              <a:rPr lang="en-US" sz="2000" dirty="0" smtClean="0"/>
              <a:t>Desktop PC – Done!</a:t>
            </a:r>
          </a:p>
          <a:p>
            <a:pPr marL="457200" indent="-457200">
              <a:buFont typeface="+mj-lt"/>
              <a:buAutoNum type="arabicPeriod"/>
            </a:pPr>
            <a:r>
              <a:rPr lang="en-US" sz="2000" dirty="0" smtClean="0">
                <a:hlinkClick r:id="rId3"/>
              </a:rPr>
              <a:t>Old-School Game Emulator</a:t>
            </a:r>
            <a:endParaRPr lang="en-US" sz="2000" dirty="0" smtClean="0"/>
          </a:p>
          <a:p>
            <a:pPr marL="457200" indent="-457200">
              <a:buFont typeface="+mj-lt"/>
              <a:buAutoNum type="arabicPeriod"/>
            </a:pPr>
            <a:r>
              <a:rPr lang="en-US" sz="2000" dirty="0" smtClean="0"/>
              <a:t>Make a Media Center</a:t>
            </a:r>
          </a:p>
          <a:p>
            <a:pPr marL="457200" indent="-457200">
              <a:buFont typeface="+mj-lt"/>
              <a:buAutoNum type="arabicPeriod"/>
            </a:pPr>
            <a:r>
              <a:rPr lang="en-US" sz="2000" dirty="0" smtClean="0"/>
              <a:t>Get a light to blink (says Ethan)</a:t>
            </a:r>
          </a:p>
          <a:p>
            <a:pPr marL="457200" indent="-457200">
              <a:buFont typeface="+mj-lt"/>
              <a:buAutoNum type="arabicPeriod"/>
            </a:pPr>
            <a:r>
              <a:rPr lang="en-US" sz="2000" dirty="0" smtClean="0"/>
              <a:t>Build a server for your portfolio</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3877650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now??? Adam says</a:t>
            </a:r>
            <a:r>
              <a:rPr lang="is-IS" dirty="0" smtClean="0"/>
              <a:t>…</a:t>
            </a:r>
            <a:endParaRPr lang="en-US" dirty="0"/>
          </a:p>
        </p:txBody>
      </p:sp>
      <p:sp>
        <p:nvSpPr>
          <p:cNvPr id="5" name="Content Placeholder 4"/>
          <p:cNvSpPr>
            <a:spLocks noGrp="1"/>
          </p:cNvSpPr>
          <p:nvPr>
            <p:ph idx="1"/>
          </p:nvPr>
        </p:nvSpPr>
        <p:spPr/>
        <p:txBody>
          <a:bodyPr>
            <a:normAutofit/>
          </a:bodyPr>
          <a:lstStyle/>
          <a:p>
            <a:pPr>
              <a:buFont typeface="Arial"/>
              <a:buChar char="•"/>
            </a:pPr>
            <a:r>
              <a:rPr lang="en-US" sz="2400" dirty="0" smtClean="0"/>
              <a:t>Get good at something</a:t>
            </a:r>
          </a:p>
          <a:p>
            <a:pPr>
              <a:buFont typeface="Arial"/>
              <a:buChar char="•"/>
            </a:pPr>
            <a:r>
              <a:rPr lang="en-US" sz="2400" dirty="0" smtClean="0"/>
              <a:t>Set goals</a:t>
            </a:r>
          </a:p>
          <a:p>
            <a:pPr>
              <a:buFont typeface="Arial"/>
              <a:buChar char="•"/>
            </a:pPr>
            <a:r>
              <a:rPr lang="en-US" sz="2400" dirty="0" smtClean="0"/>
              <a:t>Projects === Practice</a:t>
            </a:r>
          </a:p>
          <a:p>
            <a:pPr>
              <a:buFont typeface="Arial"/>
              <a:buChar char="•"/>
            </a:pPr>
            <a:r>
              <a:rPr lang="en-US" sz="2400" dirty="0" smtClean="0"/>
              <a:t>Accept failure</a:t>
            </a:r>
          </a:p>
          <a:p>
            <a:pPr>
              <a:buFont typeface="Arial"/>
              <a:buChar char="•"/>
            </a:pPr>
            <a:r>
              <a:rPr lang="en-US" sz="2400" dirty="0" smtClean="0"/>
              <a:t>Work your ass off</a:t>
            </a:r>
          </a:p>
        </p:txBody>
      </p:sp>
    </p:spTree>
    <p:extLst>
      <p:ext uri="{BB962C8B-B14F-4D97-AF65-F5344CB8AC3E}">
        <p14:creationId xmlns:p14="http://schemas.microsoft.com/office/powerpoint/2010/main" val="1882999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p:txBody>
          <a:bodyPr/>
          <a:lstStyle/>
          <a:p>
            <a:pPr>
              <a:buFont typeface="Arial"/>
              <a:buChar char="•"/>
            </a:pPr>
            <a:r>
              <a:rPr lang="en-US" sz="2000" dirty="0"/>
              <a:t>Adam Savage, </a:t>
            </a:r>
            <a:r>
              <a:rPr lang="en-US" sz="2000" dirty="0" smtClean="0">
                <a:hlinkClick r:id="rId2"/>
              </a:rPr>
              <a:t>Ground Rules for Success</a:t>
            </a:r>
            <a:endParaRPr lang="en-US" sz="2000" dirty="0" smtClean="0"/>
          </a:p>
          <a:p>
            <a:pPr>
              <a:buFont typeface="Arial"/>
              <a:buChar char="•"/>
            </a:pPr>
            <a:r>
              <a:rPr lang="en-US" sz="2000" dirty="0" smtClean="0"/>
              <a:t>Adam Savage, </a:t>
            </a:r>
            <a:r>
              <a:rPr lang="en-US" sz="2000" dirty="0" smtClean="0">
                <a:hlinkClick r:id="rId3"/>
              </a:rPr>
              <a:t>Dodos, Maltese Falcons, and the Art of Obsession</a:t>
            </a:r>
            <a:endParaRPr lang="en-US" sz="2000" dirty="0" smtClean="0"/>
          </a:p>
          <a:p>
            <a:pPr>
              <a:buFont typeface="Arial"/>
              <a:buChar char="•"/>
            </a:pPr>
            <a:r>
              <a:rPr lang="en-US" sz="2000" dirty="0" smtClean="0"/>
              <a:t>Amazon’s </a:t>
            </a:r>
            <a:r>
              <a:rPr lang="en-US" sz="2000" dirty="0" smtClean="0">
                <a:hlinkClick r:id="rId4"/>
              </a:rPr>
              <a:t>Alexa Voice Service</a:t>
            </a:r>
            <a:endParaRPr lang="en-US" sz="2000" dirty="0" smtClean="0"/>
          </a:p>
          <a:p>
            <a:pPr>
              <a:buFont typeface="Arial"/>
              <a:buChar char="•"/>
            </a:pPr>
            <a:r>
              <a:rPr lang="en-US" sz="2000" dirty="0" smtClean="0"/>
              <a:t>Raspberry Pi’s Educational Foundation </a:t>
            </a:r>
            <a:r>
              <a:rPr lang="en-US" sz="2000" dirty="0" err="1" smtClean="0">
                <a:hlinkClick r:id="rId5"/>
              </a:rPr>
              <a:t>GitHub</a:t>
            </a:r>
            <a:endParaRPr lang="en-US" sz="2000" dirty="0" smtClean="0"/>
          </a:p>
          <a:p>
            <a:pPr>
              <a:buFont typeface="Arial"/>
              <a:buChar char="•"/>
            </a:pPr>
            <a:r>
              <a:rPr lang="en-US" sz="2000" dirty="0" err="1" smtClean="0"/>
              <a:t>Quickstart</a:t>
            </a:r>
            <a:r>
              <a:rPr lang="en-US" sz="2000" dirty="0" smtClean="0"/>
              <a:t> </a:t>
            </a:r>
            <a:r>
              <a:rPr lang="en-US" sz="2000" dirty="0" smtClean="0">
                <a:hlinkClick r:id="rId6"/>
              </a:rPr>
              <a:t>Guide</a:t>
            </a:r>
            <a:endParaRPr lang="en-US" sz="2000" dirty="0" smtClean="0"/>
          </a:p>
          <a:p>
            <a:pPr>
              <a:buFont typeface="Arial"/>
              <a:buChar char="•"/>
            </a:pPr>
            <a:endParaRPr lang="en-US" sz="2000" dirty="0"/>
          </a:p>
        </p:txBody>
      </p:sp>
    </p:spTree>
    <p:extLst>
      <p:ext uri="{BB962C8B-B14F-4D97-AF65-F5344CB8AC3E}">
        <p14:creationId xmlns:p14="http://schemas.microsoft.com/office/powerpoint/2010/main" val="120025865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a:t>
            </a:r>
            <a:endParaRPr lang="en-US" dirty="0"/>
          </a:p>
        </p:txBody>
      </p:sp>
      <p:sp>
        <p:nvSpPr>
          <p:cNvPr id="3" name="Content Placeholder 2"/>
          <p:cNvSpPr>
            <a:spLocks noGrp="1"/>
          </p:cNvSpPr>
          <p:nvPr>
            <p:ph idx="1"/>
          </p:nvPr>
        </p:nvSpPr>
        <p:spPr/>
        <p:txBody>
          <a:bodyPr/>
          <a:lstStyle/>
          <a:p>
            <a:pPr marL="0" indent="0"/>
            <a:r>
              <a:rPr lang="en-US" sz="2800" dirty="0" smtClean="0"/>
              <a:t>Jen Weber, Web Developer </a:t>
            </a:r>
          </a:p>
          <a:p>
            <a:pPr marL="0" indent="0"/>
            <a:endParaRPr lang="en-US" sz="2000" dirty="0" smtClean="0"/>
          </a:p>
          <a:p>
            <a:pPr marL="0" indent="0"/>
            <a:r>
              <a:rPr lang="en-US" sz="2000" dirty="0" err="1" smtClean="0"/>
              <a:t>j@jenweber.me</a:t>
            </a:r>
            <a:endParaRPr lang="en-US" sz="2000" dirty="0" smtClean="0"/>
          </a:p>
          <a:p>
            <a:pPr marL="0" indent="0"/>
            <a:r>
              <a:rPr lang="en-US" sz="2000" dirty="0" err="1" smtClean="0"/>
              <a:t>www.jenweber.me</a:t>
            </a:r>
            <a:endParaRPr lang="en-US" sz="2000" dirty="0" smtClean="0"/>
          </a:p>
          <a:p>
            <a:pPr marL="0" indent="0"/>
            <a:r>
              <a:rPr lang="en-US" sz="2000" dirty="0" err="1" smtClean="0"/>
              <a:t>Github.com</a:t>
            </a:r>
            <a:r>
              <a:rPr lang="en-US" sz="2000" dirty="0" smtClean="0"/>
              <a:t>/</a:t>
            </a:r>
            <a:r>
              <a:rPr lang="en-US" sz="2000" dirty="0" err="1" smtClean="0"/>
              <a:t>jenweber</a:t>
            </a:r>
            <a:endParaRPr lang="en-US" sz="2000" dirty="0" smtClean="0"/>
          </a:p>
          <a:p>
            <a:pPr marL="0" indent="0"/>
            <a:r>
              <a:rPr lang="en-US" sz="2000" dirty="0" err="1" smtClean="0"/>
              <a:t>Linkedin.com</a:t>
            </a:r>
            <a:r>
              <a:rPr lang="en-US" sz="2000" dirty="0" smtClean="0"/>
              <a:t>/in/</a:t>
            </a:r>
            <a:r>
              <a:rPr lang="en-US" sz="2000" dirty="0" err="1" smtClean="0"/>
              <a:t>jenmweber</a:t>
            </a:r>
            <a:endParaRPr lang="en-US" sz="2000" dirty="0" smtClean="0"/>
          </a:p>
          <a:p>
            <a:pPr>
              <a:buFont typeface="Arial"/>
              <a:buChar char="•"/>
            </a:pPr>
            <a:endParaRPr lang="en-US" dirty="0"/>
          </a:p>
        </p:txBody>
      </p:sp>
    </p:spTree>
    <p:extLst>
      <p:ext uri="{BB962C8B-B14F-4D97-AF65-F5344CB8AC3E}">
        <p14:creationId xmlns:p14="http://schemas.microsoft.com/office/powerpoint/2010/main" val="341441042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TextBox 3"/>
          <p:cNvSpPr txBox="1"/>
          <p:nvPr/>
        </p:nvSpPr>
        <p:spPr>
          <a:xfrm>
            <a:off x="822960" y="1355726"/>
            <a:ext cx="7520940" cy="2677656"/>
          </a:xfrm>
          <a:prstGeom prst="rect">
            <a:avLst/>
          </a:prstGeom>
          <a:noFill/>
        </p:spPr>
        <p:txBody>
          <a:bodyPr wrap="square" rtlCol="0">
            <a:spAutoFit/>
          </a:bodyPr>
          <a:lstStyle/>
          <a:p>
            <a:r>
              <a:rPr lang="en-US" sz="2800" dirty="0" smtClean="0"/>
              <a:t>In the beginning, I didn’t know anything. It was just blind copy and paste. But after a while, I got the sense for how things worked.</a:t>
            </a:r>
          </a:p>
          <a:p>
            <a:endParaRPr lang="en-US" sz="2800" dirty="0"/>
          </a:p>
          <a:p>
            <a:r>
              <a:rPr lang="en-US" sz="2800" dirty="0" smtClean="0"/>
              <a:t>-Aristotle</a:t>
            </a:r>
          </a:p>
          <a:p>
            <a:endParaRPr lang="en-US" sz="2800" dirty="0"/>
          </a:p>
        </p:txBody>
      </p:sp>
    </p:spTree>
    <p:extLst>
      <p:ext uri="{BB962C8B-B14F-4D97-AF65-F5344CB8AC3E}">
        <p14:creationId xmlns:p14="http://schemas.microsoft.com/office/powerpoint/2010/main" val="1004652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pPr>
              <a:buFont typeface="Arial"/>
              <a:buChar char="•"/>
            </a:pPr>
            <a:r>
              <a:rPr lang="en-US" sz="2400" dirty="0" smtClean="0"/>
              <a:t>What is a Raspberry Pi?</a:t>
            </a:r>
          </a:p>
          <a:p>
            <a:pPr>
              <a:buFont typeface="Arial"/>
              <a:buChar char="•"/>
            </a:pPr>
            <a:r>
              <a:rPr lang="en-US" sz="2400" dirty="0" smtClean="0"/>
              <a:t>What can you do with it?</a:t>
            </a:r>
          </a:p>
          <a:p>
            <a:pPr>
              <a:buFont typeface="Arial"/>
              <a:buChar char="•"/>
            </a:pPr>
            <a:r>
              <a:rPr lang="en-US" sz="2400" dirty="0" smtClean="0"/>
              <a:t>Beginner projects</a:t>
            </a:r>
          </a:p>
          <a:p>
            <a:pPr>
              <a:buFont typeface="Arial"/>
              <a:buChar char="•"/>
            </a:pPr>
            <a:r>
              <a:rPr lang="en-US" sz="2400" dirty="0" smtClean="0"/>
              <a:t>What now?</a:t>
            </a:r>
          </a:p>
          <a:p>
            <a:pPr>
              <a:buFont typeface="Arial"/>
              <a:buChar char="•"/>
            </a:pPr>
            <a:r>
              <a:rPr lang="en-US" sz="2400" dirty="0" smtClean="0"/>
              <a:t>Resources</a:t>
            </a:r>
          </a:p>
          <a:p>
            <a:pPr>
              <a:buFont typeface="Arial"/>
              <a:buChar char="•"/>
            </a:pPr>
            <a:endParaRPr lang="en-US" sz="2400" dirty="0"/>
          </a:p>
        </p:txBody>
      </p:sp>
    </p:spTree>
    <p:extLst>
      <p:ext uri="{BB962C8B-B14F-4D97-AF65-F5344CB8AC3E}">
        <p14:creationId xmlns:p14="http://schemas.microsoft.com/office/powerpoint/2010/main" val="826873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Raspberry Pi?</a:t>
            </a:r>
            <a:endParaRPr lang="en-US" dirty="0"/>
          </a:p>
        </p:txBody>
      </p:sp>
      <p:pic>
        <p:nvPicPr>
          <p:cNvPr id="4" name="Content Placeholder 3"/>
          <p:cNvPicPr>
            <a:picLocks noGrp="1" noChangeAspect="1"/>
          </p:cNvPicPr>
          <p:nvPr>
            <p:ph idx="1"/>
          </p:nvPr>
        </p:nvPicPr>
        <p:blipFill>
          <a:blip r:embed="rId3" cstate="screen">
            <a:extLst>
              <a:ext uri="{28A0092B-C50C-407E-A947-70E740481C1C}">
                <a14:useLocalDpi xmlns:a14="http://schemas.microsoft.com/office/drawing/2010/main"/>
              </a:ext>
            </a:extLst>
          </a:blip>
          <a:srcRect/>
          <a:stretch>
            <a:fillRect/>
          </a:stretch>
        </p:blipFill>
        <p:spPr>
          <a:xfrm>
            <a:off x="232923" y="1652472"/>
            <a:ext cx="5900357" cy="2808477"/>
          </a:xfrm>
        </p:spPr>
      </p:pic>
      <p:pic>
        <p:nvPicPr>
          <p:cNvPr id="5" name="Picture 4"/>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6349999" y="1568172"/>
            <a:ext cx="2170867" cy="2892777"/>
          </a:xfrm>
          <a:prstGeom prst="rect">
            <a:avLst/>
          </a:prstGeom>
        </p:spPr>
      </p:pic>
    </p:spTree>
    <p:extLst>
      <p:ext uri="{BB962C8B-B14F-4D97-AF65-F5344CB8AC3E}">
        <p14:creationId xmlns:p14="http://schemas.microsoft.com/office/powerpoint/2010/main" val="318809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59" y="1097280"/>
            <a:ext cx="6214187" cy="3712464"/>
          </a:xfrm>
        </p:spPr>
        <p:txBody>
          <a:bodyPr>
            <a:normAutofit/>
          </a:bodyPr>
          <a:lstStyle/>
          <a:p>
            <a:pPr>
              <a:buFont typeface="Arial"/>
              <a:buChar char="•"/>
            </a:pPr>
            <a:r>
              <a:rPr lang="en-US" dirty="0" err="1" smtClean="0"/>
              <a:t>Raspbian</a:t>
            </a:r>
            <a:r>
              <a:rPr lang="en-US" dirty="0" smtClean="0"/>
              <a:t> recommended</a:t>
            </a:r>
          </a:p>
          <a:p>
            <a:pPr>
              <a:buFont typeface="Arial"/>
              <a:buChar char="•"/>
            </a:pPr>
            <a:r>
              <a:rPr lang="en-US" dirty="0" smtClean="0"/>
              <a:t>Arch Linux</a:t>
            </a:r>
          </a:p>
          <a:p>
            <a:pPr>
              <a:buFont typeface="Arial"/>
              <a:buChar char="•"/>
            </a:pPr>
            <a:r>
              <a:rPr lang="en-US" dirty="0" err="1" smtClean="0"/>
              <a:t>Pidora</a:t>
            </a:r>
            <a:endParaRPr lang="en-US" dirty="0" smtClean="0"/>
          </a:p>
          <a:p>
            <a:pPr>
              <a:buFont typeface="Arial"/>
              <a:buChar char="•"/>
            </a:pPr>
            <a:r>
              <a:rPr lang="en-US" dirty="0" smtClean="0"/>
              <a:t>Ubuntu Mate</a:t>
            </a:r>
          </a:p>
          <a:p>
            <a:pPr>
              <a:buFont typeface="Arial"/>
              <a:buChar char="•"/>
            </a:pPr>
            <a:r>
              <a:rPr lang="en-US" dirty="0" smtClean="0"/>
              <a:t>Windows 10 IOT</a:t>
            </a:r>
          </a:p>
          <a:p>
            <a:pPr>
              <a:buFont typeface="Arial"/>
              <a:buChar char="•"/>
            </a:pPr>
            <a:r>
              <a:rPr lang="is-IS" dirty="0" smtClean="0"/>
              <a:t>…and more</a:t>
            </a:r>
            <a:endParaRPr lang="en-US" dirty="0"/>
          </a:p>
        </p:txBody>
      </p:sp>
      <p:sp>
        <p:nvSpPr>
          <p:cNvPr id="2" name="Title 1"/>
          <p:cNvSpPr>
            <a:spLocks noGrp="1"/>
          </p:cNvSpPr>
          <p:nvPr>
            <p:ph type="title"/>
          </p:nvPr>
        </p:nvSpPr>
        <p:spPr>
          <a:xfrm>
            <a:off x="822960" y="365760"/>
            <a:ext cx="3877056" cy="548640"/>
          </a:xfrm>
        </p:spPr>
        <p:txBody>
          <a:bodyPr/>
          <a:lstStyle/>
          <a:p>
            <a:r>
              <a:rPr lang="en-US" dirty="0" smtClean="0"/>
              <a:t>Operating Systems</a:t>
            </a:r>
            <a:endParaRPr lang="en-US" dirty="0"/>
          </a:p>
        </p:txBody>
      </p:sp>
    </p:spTree>
    <p:extLst>
      <p:ext uri="{BB962C8B-B14F-4D97-AF65-F5344CB8AC3E}">
        <p14:creationId xmlns:p14="http://schemas.microsoft.com/office/powerpoint/2010/main" val="2427911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Languages</a:t>
            </a:r>
            <a:endParaRPr lang="en-US" dirty="0"/>
          </a:p>
        </p:txBody>
      </p:sp>
      <p:sp>
        <p:nvSpPr>
          <p:cNvPr id="7" name="Content Placeholder 6"/>
          <p:cNvSpPr>
            <a:spLocks noGrp="1"/>
          </p:cNvSpPr>
          <p:nvPr>
            <p:ph sz="half" idx="1"/>
          </p:nvPr>
        </p:nvSpPr>
        <p:spPr/>
        <p:txBody>
          <a:bodyPr>
            <a:normAutofit/>
          </a:bodyPr>
          <a:lstStyle/>
          <a:p>
            <a:pPr marL="457200" indent="-457200">
              <a:buFont typeface="Arial"/>
              <a:buChar char="•"/>
            </a:pPr>
            <a:r>
              <a:rPr lang="en-US" sz="3200" dirty="0"/>
              <a:t>JavaScript</a:t>
            </a:r>
          </a:p>
          <a:p>
            <a:pPr marL="457200" indent="-457200">
              <a:buFont typeface="Arial"/>
              <a:buChar char="•"/>
            </a:pPr>
            <a:r>
              <a:rPr lang="en-US" sz="3200" dirty="0" err="1"/>
              <a:t>Jquery</a:t>
            </a:r>
            <a:endParaRPr lang="en-US" sz="3200" dirty="0"/>
          </a:p>
          <a:p>
            <a:pPr marL="457200" indent="-457200">
              <a:buFont typeface="Arial"/>
              <a:buChar char="•"/>
            </a:pPr>
            <a:r>
              <a:rPr lang="en-US" sz="3200" dirty="0"/>
              <a:t>Ruby</a:t>
            </a:r>
          </a:p>
          <a:p>
            <a:pPr marL="457200" indent="-457200">
              <a:buFont typeface="Arial"/>
              <a:buChar char="•"/>
            </a:pPr>
            <a:r>
              <a:rPr lang="en-US" sz="3200" dirty="0"/>
              <a:t>Python</a:t>
            </a:r>
          </a:p>
          <a:p>
            <a:pPr marL="457200" indent="-457200">
              <a:buFont typeface="Arial"/>
              <a:buChar char="•"/>
            </a:pPr>
            <a:r>
              <a:rPr lang="en-US" sz="3200" dirty="0"/>
              <a:t>Java</a:t>
            </a:r>
          </a:p>
          <a:p>
            <a:pPr marL="457200" indent="-457200">
              <a:buFont typeface="Arial"/>
              <a:buChar char="•"/>
            </a:pPr>
            <a:r>
              <a:rPr lang="is-IS" sz="3200" dirty="0"/>
              <a:t>…and more</a:t>
            </a:r>
            <a:endParaRPr lang="en-US" sz="3200" dirty="0"/>
          </a:p>
          <a:p>
            <a:endParaRPr lang="en-US" sz="3200" dirty="0"/>
          </a:p>
        </p:txBody>
      </p:sp>
      <p:sp>
        <p:nvSpPr>
          <p:cNvPr id="8" name="Content Placeholder 7"/>
          <p:cNvSpPr>
            <a:spLocks noGrp="1"/>
          </p:cNvSpPr>
          <p:nvPr>
            <p:ph sz="half" idx="2"/>
          </p:nvPr>
        </p:nvSpPr>
        <p:spPr/>
        <p:txBody>
          <a:bodyPr/>
          <a:lstStyle/>
          <a:p>
            <a:endParaRPr lang="en-US"/>
          </a:p>
        </p:txBody>
      </p:sp>
    </p:spTree>
    <p:extLst>
      <p:ext uri="{BB962C8B-B14F-4D97-AF65-F5344CB8AC3E}">
        <p14:creationId xmlns:p14="http://schemas.microsoft.com/office/powerpoint/2010/main" val="3275781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Accessories</a:t>
            </a:r>
            <a:endParaRPr lang="en-US" dirty="0"/>
          </a:p>
        </p:txBody>
      </p:sp>
      <p:pic>
        <p:nvPicPr>
          <p:cNvPr id="4" name="Content Placeholder 3"/>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t="5276" b="7573"/>
          <a:stretch/>
        </p:blipFill>
        <p:spPr>
          <a:xfrm>
            <a:off x="970628" y="914400"/>
            <a:ext cx="6146710" cy="4020889"/>
          </a:xfrm>
        </p:spPr>
      </p:pic>
    </p:spTree>
    <p:extLst>
      <p:ext uri="{BB962C8B-B14F-4D97-AF65-F5344CB8AC3E}">
        <p14:creationId xmlns:p14="http://schemas.microsoft.com/office/powerpoint/2010/main" val="3191445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pic>
        <p:nvPicPr>
          <p:cNvPr id="4" name="Content Placeholder 3"/>
          <p:cNvPicPr>
            <a:picLocks noGrp="1" noChangeAspect="1"/>
          </p:cNvPicPr>
          <p:nvPr>
            <p:ph idx="1"/>
          </p:nvPr>
        </p:nvPicPr>
        <p:blipFill>
          <a:blip r:embed="rId3" cstate="screen">
            <a:extLst>
              <a:ext uri="{28A0092B-C50C-407E-A947-70E740481C1C}">
                <a14:useLocalDpi xmlns:a14="http://schemas.microsoft.com/office/drawing/2010/main"/>
              </a:ext>
            </a:extLst>
          </a:blip>
          <a:srcRect/>
          <a:stretch>
            <a:fillRect/>
          </a:stretch>
        </p:blipFill>
        <p:spPr/>
      </p:pic>
      <p:sp>
        <p:nvSpPr>
          <p:cNvPr id="5" name="TextBox 4"/>
          <p:cNvSpPr txBox="1"/>
          <p:nvPr/>
        </p:nvSpPr>
        <p:spPr>
          <a:xfrm>
            <a:off x="822960" y="4680477"/>
            <a:ext cx="6420152" cy="646331"/>
          </a:xfrm>
          <a:prstGeom prst="rect">
            <a:avLst/>
          </a:prstGeom>
          <a:noFill/>
        </p:spPr>
        <p:txBody>
          <a:bodyPr wrap="square" rtlCol="0">
            <a:spAutoFit/>
          </a:bodyPr>
          <a:lstStyle/>
          <a:p>
            <a:r>
              <a:rPr lang="en-US" dirty="0" smtClean="0"/>
              <a:t>http://</a:t>
            </a:r>
            <a:r>
              <a:rPr lang="en-US" dirty="0" err="1" smtClean="0"/>
              <a:t>www.digitaltrends.com</a:t>
            </a:r>
            <a:r>
              <a:rPr lang="en-US" dirty="0" smtClean="0"/>
              <a:t>/computing/raspberry-pi-projects/</a:t>
            </a:r>
          </a:p>
          <a:p>
            <a:endParaRPr lang="en-US" dirty="0"/>
          </a:p>
        </p:txBody>
      </p:sp>
    </p:spTree>
    <p:extLst>
      <p:ext uri="{BB962C8B-B14F-4D97-AF65-F5344CB8AC3E}">
        <p14:creationId xmlns:p14="http://schemas.microsoft.com/office/powerpoint/2010/main" val="745277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pic>
        <p:nvPicPr>
          <p:cNvPr id="6" name="Content Placeholder 5"/>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r="-476"/>
          <a:stretch/>
        </p:blipFill>
        <p:spPr>
          <a:xfrm>
            <a:off x="822960" y="1100628"/>
            <a:ext cx="4377663" cy="5403425"/>
          </a:xfrm>
        </p:spPr>
      </p:pic>
      <p:sp>
        <p:nvSpPr>
          <p:cNvPr id="7" name="TextBox 6"/>
          <p:cNvSpPr txBox="1"/>
          <p:nvPr/>
        </p:nvSpPr>
        <p:spPr>
          <a:xfrm>
            <a:off x="5440915" y="1321404"/>
            <a:ext cx="3552901" cy="1200329"/>
          </a:xfrm>
          <a:prstGeom prst="rect">
            <a:avLst/>
          </a:prstGeom>
          <a:noFill/>
        </p:spPr>
        <p:txBody>
          <a:bodyPr wrap="square" rtlCol="0">
            <a:spAutoFit/>
          </a:bodyPr>
          <a:lstStyle/>
          <a:p>
            <a:r>
              <a:rPr lang="en-US" dirty="0" smtClean="0"/>
              <a:t>Magic Mirror</a:t>
            </a:r>
          </a:p>
          <a:p>
            <a:r>
              <a:rPr lang="en-US" dirty="0" err="1" smtClean="0"/>
              <a:t>Redditor</a:t>
            </a:r>
            <a:r>
              <a:rPr lang="en-US" dirty="0" smtClean="0"/>
              <a:t> </a:t>
            </a:r>
            <a:r>
              <a:rPr lang="en-US" dirty="0" err="1" smtClean="0"/>
              <a:t>LetsSeeSomeKittles</a:t>
            </a:r>
            <a:r>
              <a:rPr lang="en-US" dirty="0" smtClean="0"/>
              <a:t> (!?)</a:t>
            </a:r>
          </a:p>
          <a:p>
            <a:r>
              <a:rPr lang="en-US" dirty="0" smtClean="0"/>
              <a:t>Built using tutorial from</a:t>
            </a:r>
          </a:p>
          <a:p>
            <a:r>
              <a:rPr lang="en-US" dirty="0" smtClean="0">
                <a:hlinkClick r:id="rId4"/>
              </a:rPr>
              <a:t>Michael Teeuw</a:t>
            </a:r>
            <a:endParaRPr lang="en-US" dirty="0"/>
          </a:p>
        </p:txBody>
      </p:sp>
    </p:spTree>
    <p:extLst>
      <p:ext uri="{BB962C8B-B14F-4D97-AF65-F5344CB8AC3E}">
        <p14:creationId xmlns:p14="http://schemas.microsoft.com/office/powerpoint/2010/main" val="9345006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Angles">
  <a:themeElements>
    <a:clrScheme name="Custom 4">
      <a:dk1>
        <a:sysClr val="windowText" lastClr="000000"/>
      </a:dk1>
      <a:lt1>
        <a:sysClr val="window" lastClr="FFFFFF"/>
      </a:lt1>
      <a:dk2>
        <a:srgbClr val="2B142D"/>
      </a:dk2>
      <a:lt2>
        <a:srgbClr val="7FB625"/>
      </a:lt2>
      <a:accent1>
        <a:srgbClr val="AD002D"/>
      </a:accent1>
      <a:accent2>
        <a:srgbClr val="A3002B"/>
      </a:accent2>
      <a:accent3>
        <a:srgbClr val="7FB625"/>
      </a:accent3>
      <a:accent4>
        <a:srgbClr val="999966"/>
      </a:accent4>
      <a:accent5>
        <a:srgbClr val="F7901E"/>
      </a:accent5>
      <a:accent6>
        <a:srgbClr val="A3A101"/>
      </a:accent6>
      <a:hlink>
        <a:srgbClr val="9A0022"/>
      </a:hlink>
      <a:folHlink>
        <a:srgbClr val="900021"/>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华文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Angles.thmx</Template>
  <TotalTime>1757</TotalTime>
  <Words>1538</Words>
  <Application>Microsoft Macintosh PowerPoint</Application>
  <PresentationFormat>On-screen Show (4:3)</PresentationFormat>
  <Paragraphs>168</Paragraphs>
  <Slides>19</Slides>
  <Notes>16</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Angles</vt:lpstr>
      <vt:lpstr>Creative Potential &amp; A Raspberry Pi</vt:lpstr>
      <vt:lpstr>PowerPoint Presentation</vt:lpstr>
      <vt:lpstr>Outline</vt:lpstr>
      <vt:lpstr>What is a Raspberry Pi?</vt:lpstr>
      <vt:lpstr>Operating Systems</vt:lpstr>
      <vt:lpstr>Languages</vt:lpstr>
      <vt:lpstr>Accessories</vt:lpstr>
      <vt:lpstr>What can you do with one?</vt:lpstr>
      <vt:lpstr>What can you do with one?</vt:lpstr>
      <vt:lpstr>What can you do with one?</vt:lpstr>
      <vt:lpstr>What can you do with one?</vt:lpstr>
      <vt:lpstr>What can you do with one?</vt:lpstr>
      <vt:lpstr>What can you do with one?</vt:lpstr>
      <vt:lpstr>Initial Setup</vt:lpstr>
      <vt:lpstr>Things to keep in Mind</vt:lpstr>
      <vt:lpstr>First Project</vt:lpstr>
      <vt:lpstr>What now??? Adam says…</vt:lpstr>
      <vt:lpstr>Resources</vt:lpstr>
      <vt:lpstr>Contact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Potential &amp; Raspberry Pi</dc:title>
  <dc:creator>Jen Weber</dc:creator>
  <cp:lastModifiedBy>Jen Weber</cp:lastModifiedBy>
  <cp:revision>48</cp:revision>
  <dcterms:created xsi:type="dcterms:W3CDTF">2016-03-29T16:36:07Z</dcterms:created>
  <dcterms:modified xsi:type="dcterms:W3CDTF">2016-03-30T21:53:14Z</dcterms:modified>
</cp:coreProperties>
</file>

<file path=docProps/thumbnail.jpeg>
</file>